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60" r:id="rId5"/>
    <p:sldId id="261" r:id="rId6"/>
    <p:sldId id="274" r:id="rId7"/>
    <p:sldId id="263" r:id="rId8"/>
    <p:sldId id="264" r:id="rId9"/>
    <p:sldId id="266" r:id="rId10"/>
    <p:sldId id="267" r:id="rId11"/>
    <p:sldId id="268" r:id="rId12"/>
    <p:sldId id="269" r:id="rId13"/>
    <p:sldId id="277" r:id="rId14"/>
    <p:sldId id="278" r:id="rId15"/>
    <p:sldId id="281" r:id="rId16"/>
    <p:sldId id="279" r:id="rId17"/>
    <p:sldId id="280" r:id="rId18"/>
    <p:sldId id="276" r:id="rId19"/>
    <p:sldId id="265" r:id="rId20"/>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2294" autoAdjust="0"/>
  </p:normalViewPr>
  <p:slideViewPr>
    <p:cSldViewPr>
      <p:cViewPr varScale="1">
        <p:scale>
          <a:sx n="50" d="100"/>
          <a:sy n="5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5622594" y="0"/>
            <a:ext cx="4303313" cy="340210"/>
          </a:xfrm>
          <a:prstGeom prst="rect">
            <a:avLst/>
          </a:prstGeom>
        </p:spPr>
        <p:txBody>
          <a:bodyPr vert="horz" lIns="91440" tIns="45720" rIns="91440" bIns="45720" rtlCol="0"/>
          <a:lstStyle>
            <a:lvl1pPr algn="r">
              <a:defRPr sz="1200"/>
            </a:lvl1pPr>
          </a:lstStyle>
          <a:p>
            <a:fld id="{59284E84-1E74-48D7-A17F-7220FF71A1BF}" type="datetimeFigureOut">
              <a:rPr lang="en-US" smtClean="0"/>
              <a:pPr/>
              <a:t>11/22/2012</a:t>
            </a:fld>
            <a:endParaRPr lang="en-IN" dirty="0"/>
          </a:p>
        </p:txBody>
      </p:sp>
      <p:sp>
        <p:nvSpPr>
          <p:cNvPr id="4" name="Footer Placeholder 3"/>
          <p:cNvSpPr>
            <a:spLocks noGrp="1"/>
          </p:cNvSpPr>
          <p:nvPr>
            <p:ph type="ftr" sz="quarter" idx="2"/>
          </p:nvPr>
        </p:nvSpPr>
        <p:spPr>
          <a:xfrm>
            <a:off x="0" y="6456378"/>
            <a:ext cx="4303313" cy="34021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5622594" y="6456378"/>
            <a:ext cx="4303313" cy="340210"/>
          </a:xfrm>
          <a:prstGeom prst="rect">
            <a:avLst/>
          </a:prstGeom>
        </p:spPr>
        <p:txBody>
          <a:bodyPr vert="horz" lIns="91440" tIns="45720" rIns="91440" bIns="45720" rtlCol="0" anchor="b"/>
          <a:lstStyle>
            <a:lvl1pPr algn="r">
              <a:defRPr sz="1200"/>
            </a:lvl1pPr>
          </a:lstStyle>
          <a:p>
            <a:fld id="{2DB8C444-AFAC-4C52-B493-FEA52EE6F7BB}" type="slidenum">
              <a:rPr lang="en-IN" smtClean="0"/>
              <a:pPr/>
              <a:t>‹#›</a:t>
            </a:fld>
            <a:endParaRPr lang="en-IN" dirty="0"/>
          </a:p>
        </p:txBody>
      </p:sp>
    </p:spTree>
    <p:extLst>
      <p:ext uri="{BB962C8B-B14F-4D97-AF65-F5344CB8AC3E}">
        <p14:creationId xmlns="" xmlns:p14="http://schemas.microsoft.com/office/powerpoint/2010/main" val="1147106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EF186528-A5B1-494E-93C7-5FCC22A2E8DF}" type="datetimeFigureOut">
              <a:rPr lang="en-US" smtClean="0"/>
              <a:pPr/>
              <a:t>11/22/2012</a:t>
            </a:fld>
            <a:endParaRPr lang="en-IN"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7D8DAC67-24B6-4746-93A9-961BC8B3C4CF}" type="slidenum">
              <a:rPr lang="en-IN" smtClean="0"/>
              <a:pPr/>
              <a:t>‹#›</a:t>
            </a:fld>
            <a:endParaRPr lang="en-IN" dirty="0"/>
          </a:p>
        </p:txBody>
      </p:sp>
    </p:spTree>
    <p:extLst>
      <p:ext uri="{BB962C8B-B14F-4D97-AF65-F5344CB8AC3E}">
        <p14:creationId xmlns="" xmlns:p14="http://schemas.microsoft.com/office/powerpoint/2010/main" val="108387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400" b="1" dirty="0" smtClean="0"/>
              <a:t>Responsible Ministry:- </a:t>
            </a:r>
            <a:r>
              <a:rPr lang="en-US" sz="2400" dirty="0" smtClean="0"/>
              <a:t>Ministry of New &amp; Renewable Energy</a:t>
            </a:r>
          </a:p>
          <a:p>
            <a:r>
              <a:rPr lang="en-US" sz="2400" b="1" dirty="0" smtClean="0"/>
              <a:t>Approved on :- </a:t>
            </a:r>
            <a:r>
              <a:rPr lang="en-US" sz="2400" dirty="0" smtClean="0"/>
              <a:t>24-12-2009</a:t>
            </a:r>
          </a:p>
          <a:p>
            <a:r>
              <a:rPr lang="en-US" sz="2400" b="1" dirty="0" smtClean="0"/>
              <a:t>Main purpose of the Policy:-</a:t>
            </a:r>
            <a:r>
              <a:rPr lang="en-IN" sz="1600" dirty="0" smtClean="0"/>
              <a:t> </a:t>
            </a:r>
          </a:p>
          <a:p>
            <a:pPr lvl="2" algn="just">
              <a:buFont typeface="Wingdings" pitchFamily="2" charset="2"/>
              <a:buChar char="v"/>
            </a:pPr>
            <a:r>
              <a:rPr lang="en-IN" sz="1800" dirty="0" smtClean="0"/>
              <a:t>Strengthen India’s energy security by encouraging use of renewable energy resources.</a:t>
            </a:r>
          </a:p>
          <a:p>
            <a:pPr lvl="2" algn="just">
              <a:buFont typeface="Wingdings" pitchFamily="2" charset="2"/>
              <a:buChar char="v"/>
            </a:pPr>
            <a:r>
              <a:rPr lang="en-US" sz="1800" dirty="0" smtClean="0"/>
              <a:t>To ensure that a minimum level of biofuels become readily available in the market to meet the demand at any given time.</a:t>
            </a:r>
            <a:endParaRPr lang="en-IN" sz="1800" dirty="0" smtClean="0"/>
          </a:p>
          <a:p>
            <a:pPr lvl="2" algn="just">
              <a:buFont typeface="Wingdings" pitchFamily="2" charset="2"/>
              <a:buChar char="v"/>
            </a:pPr>
            <a:r>
              <a:rPr lang="en-IN" sz="1800" dirty="0" smtClean="0"/>
              <a:t>Meet the energy needs of a vast rural population as well as stimulate rural development and create employment opportunities.</a:t>
            </a:r>
          </a:p>
          <a:p>
            <a:pPr lvl="2" algn="just">
              <a:buFont typeface="Wingdings" pitchFamily="2" charset="2"/>
              <a:buChar char="v"/>
            </a:pPr>
            <a:r>
              <a:rPr lang="en-IN" sz="1800" dirty="0" smtClean="0"/>
              <a:t>A thrust for innovation, (multi-institutional, indigenous and time bound) on research and development of bio-fuel feedstock production, including second generation biofuels</a:t>
            </a:r>
            <a:r>
              <a:rPr lang="en-US" sz="1800" dirty="0" smtClean="0"/>
              <a:t>.</a:t>
            </a:r>
          </a:p>
          <a:p>
            <a:pPr lvl="2" algn="just">
              <a:buFont typeface="Wingdings" pitchFamily="2" charset="2"/>
              <a:buChar char="v"/>
            </a:pPr>
            <a:r>
              <a:rPr lang="en-IN" sz="1800" dirty="0" smtClean="0"/>
              <a:t>Minimum Support Price (MSP) mechanism to ensure a fair price for bio-diesel oilseed growers.</a:t>
            </a:r>
          </a:p>
          <a:p>
            <a:pPr lvl="2" algn="just">
              <a:buFont typeface="Wingdings" pitchFamily="2" charset="2"/>
              <a:buChar char="v"/>
            </a:pPr>
            <a:r>
              <a:rPr lang="en-US" sz="1800" dirty="0" smtClean="0"/>
              <a:t>To setup institutional mechanism for Biofuel.</a:t>
            </a:r>
          </a:p>
          <a:p>
            <a:endParaRPr lang="en-IN" dirty="0"/>
          </a:p>
        </p:txBody>
      </p:sp>
      <p:sp>
        <p:nvSpPr>
          <p:cNvPr id="4" name="Slide Number Placeholder 3"/>
          <p:cNvSpPr>
            <a:spLocks noGrp="1"/>
          </p:cNvSpPr>
          <p:nvPr>
            <p:ph type="sldNum" sz="quarter" idx="10"/>
          </p:nvPr>
        </p:nvSpPr>
        <p:spPr/>
        <p:txBody>
          <a:bodyPr/>
          <a:lstStyle/>
          <a:p>
            <a:fld id="{7D8DAC67-24B6-4746-93A9-961BC8B3C4CF}" type="slidenum">
              <a:rPr lang="en-IN" smtClean="0"/>
              <a:pPr/>
              <a:t>5</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400" b="1" dirty="0" smtClean="0"/>
              <a:t>Responsible Ministry:- </a:t>
            </a:r>
            <a:r>
              <a:rPr lang="en-US" sz="2400" dirty="0" smtClean="0"/>
              <a:t>Ministry of New &amp; Renewable Energy</a:t>
            </a:r>
          </a:p>
          <a:p>
            <a:r>
              <a:rPr lang="en-US" sz="2400" b="1" dirty="0" smtClean="0"/>
              <a:t>Approved on :- </a:t>
            </a:r>
            <a:r>
              <a:rPr lang="en-US" sz="2400" dirty="0" smtClean="0"/>
              <a:t>24-12-2009</a:t>
            </a:r>
          </a:p>
          <a:p>
            <a:r>
              <a:rPr lang="en-US" sz="2400" b="1" dirty="0" smtClean="0"/>
              <a:t>Main purpose of the Policy:-</a:t>
            </a:r>
            <a:r>
              <a:rPr lang="en-IN" sz="1600" dirty="0" smtClean="0"/>
              <a:t> </a:t>
            </a:r>
          </a:p>
          <a:p>
            <a:pPr lvl="2" algn="just">
              <a:buFont typeface="Wingdings" pitchFamily="2" charset="2"/>
              <a:buChar char="v"/>
            </a:pPr>
            <a:r>
              <a:rPr lang="en-IN" sz="1800" dirty="0" smtClean="0"/>
              <a:t>Strengthen India’s energy security by encouraging use of renewable energy resources.</a:t>
            </a:r>
          </a:p>
          <a:p>
            <a:pPr lvl="2" algn="just">
              <a:buFont typeface="Wingdings" pitchFamily="2" charset="2"/>
              <a:buChar char="v"/>
            </a:pPr>
            <a:r>
              <a:rPr lang="en-US" sz="1800" dirty="0" smtClean="0"/>
              <a:t>To ensure that a minimum level of biofuels become readily available in the market to meet the demand at any given time.</a:t>
            </a:r>
            <a:endParaRPr lang="en-IN" sz="1800" dirty="0" smtClean="0"/>
          </a:p>
          <a:p>
            <a:pPr lvl="2" algn="just">
              <a:buFont typeface="Wingdings" pitchFamily="2" charset="2"/>
              <a:buChar char="v"/>
            </a:pPr>
            <a:r>
              <a:rPr lang="en-IN" sz="1800" dirty="0" smtClean="0"/>
              <a:t>Meet the energy needs of a vast rural population as well as stimulate rural development and create employment opportunities.</a:t>
            </a:r>
          </a:p>
          <a:p>
            <a:pPr lvl="2" algn="just">
              <a:buFont typeface="Wingdings" pitchFamily="2" charset="2"/>
              <a:buChar char="v"/>
            </a:pPr>
            <a:r>
              <a:rPr lang="en-IN" sz="1800" dirty="0" smtClean="0"/>
              <a:t>A thrust for innovation, (multi-institutional, indigenous and time bound) on research and development of bio-fuel feedstock production, including second generation biofuels</a:t>
            </a:r>
            <a:r>
              <a:rPr lang="en-US" sz="1800" dirty="0" smtClean="0"/>
              <a:t>.</a:t>
            </a:r>
          </a:p>
          <a:p>
            <a:pPr lvl="2" algn="just">
              <a:buFont typeface="Wingdings" pitchFamily="2" charset="2"/>
              <a:buChar char="v"/>
            </a:pPr>
            <a:r>
              <a:rPr lang="en-IN" sz="1800" dirty="0" smtClean="0"/>
              <a:t>Minimum Support Price (MSP) mechanism to ensure a fair price for bio-diesel oilseed growers.</a:t>
            </a:r>
          </a:p>
          <a:p>
            <a:pPr lvl="2" algn="just">
              <a:buFont typeface="Wingdings" pitchFamily="2" charset="2"/>
              <a:buChar char="v"/>
            </a:pPr>
            <a:r>
              <a:rPr lang="en-US" sz="1800" dirty="0" smtClean="0"/>
              <a:t>To setup institutional mechanism for Biofuel.</a:t>
            </a:r>
          </a:p>
          <a:p>
            <a:endParaRPr lang="en-IN" dirty="0"/>
          </a:p>
        </p:txBody>
      </p:sp>
      <p:sp>
        <p:nvSpPr>
          <p:cNvPr id="4" name="Slide Number Placeholder 3"/>
          <p:cNvSpPr>
            <a:spLocks noGrp="1"/>
          </p:cNvSpPr>
          <p:nvPr>
            <p:ph type="sldNum" sz="quarter" idx="10"/>
          </p:nvPr>
        </p:nvSpPr>
        <p:spPr/>
        <p:txBody>
          <a:bodyPr/>
          <a:lstStyle/>
          <a:p>
            <a:fld id="{7D8DAC67-24B6-4746-93A9-961BC8B3C4CF}" type="slidenum">
              <a:rPr lang="en-IN" smtClean="0"/>
              <a:pPr/>
              <a:t>6</a:t>
            </a:fld>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gn="just">
              <a:spcBef>
                <a:spcPct val="20000"/>
              </a:spcBef>
              <a:buFont typeface="Arial" pitchFamily="34" charset="0"/>
              <a:buChar char="•"/>
              <a:defRPr/>
            </a:pPr>
            <a:r>
              <a:rPr lang="en-IN" dirty="0" smtClean="0">
                <a:latin typeface="Segoe UI" pitchFamily="34" charset="0"/>
                <a:ea typeface="Segoe UI" pitchFamily="34" charset="0"/>
                <a:cs typeface="Segoe UI" pitchFamily="34" charset="0"/>
              </a:rPr>
              <a:t>India ranks sixth in the world in terms of energy demand, and domestic production of crude oil only satisfies about 25 per cent of this requirement.</a:t>
            </a:r>
          </a:p>
          <a:p>
            <a:pPr marL="342900" lvl="0" indent="-342900" algn="just">
              <a:spcBef>
                <a:spcPct val="20000"/>
              </a:spcBef>
              <a:buFont typeface="Arial" pitchFamily="34" charset="0"/>
              <a:buChar char="•"/>
              <a:defRPr/>
            </a:pPr>
            <a:r>
              <a:rPr lang="en-IN" dirty="0" smtClean="0">
                <a:latin typeface="Segoe UI" pitchFamily="34" charset="0"/>
                <a:ea typeface="Segoe UI" pitchFamily="34" charset="0"/>
                <a:cs typeface="Segoe UI" pitchFamily="34" charset="0"/>
              </a:rPr>
              <a:t>India is the fifth largest primary energy consumer and fourth largest petroleum consumer in the world.</a:t>
            </a:r>
          </a:p>
          <a:p>
            <a:pPr marL="342900" lvl="0" indent="-342900" algn="just">
              <a:spcBef>
                <a:spcPct val="20000"/>
              </a:spcBef>
              <a:buFont typeface="Arial" pitchFamily="34" charset="0"/>
              <a:buChar char="•"/>
              <a:defRPr/>
            </a:pPr>
            <a:r>
              <a:rPr lang="en-IN" dirty="0" smtClean="0">
                <a:latin typeface="Segoe UI" pitchFamily="34" charset="0"/>
                <a:ea typeface="Segoe UI" pitchFamily="34" charset="0"/>
                <a:cs typeface="Segoe UI" pitchFamily="34" charset="0"/>
              </a:rPr>
              <a:t>Growing population and rapid socio-economic development.</a:t>
            </a:r>
          </a:p>
          <a:p>
            <a:pPr marL="342900" lvl="0" indent="-342900" algn="just">
              <a:spcBef>
                <a:spcPct val="20000"/>
              </a:spcBef>
              <a:buFont typeface="Arial" pitchFamily="34" charset="0"/>
              <a:buChar char="•"/>
              <a:defRPr/>
            </a:pPr>
            <a:r>
              <a:rPr lang="en-IN" dirty="0" smtClean="0">
                <a:latin typeface="Segoe UI" pitchFamily="34" charset="0"/>
                <a:ea typeface="Segoe UI" pitchFamily="34" charset="0"/>
                <a:cs typeface="Segoe UI" pitchFamily="34" charset="0"/>
              </a:rPr>
              <a:t>India’s on-road vehicle population has increased from 49 million to more than 65 million vehicles over the last five years and is expected to grow annually by 8 to 10 per cent.</a:t>
            </a:r>
          </a:p>
          <a:p>
            <a:pPr marL="342900" lvl="0" indent="-342900" algn="just">
              <a:spcBef>
                <a:spcPct val="20000"/>
              </a:spcBef>
              <a:buFont typeface="Arial" pitchFamily="34" charset="0"/>
              <a:buChar char="•"/>
              <a:defRPr/>
            </a:pPr>
            <a:r>
              <a:rPr lang="en-IN" dirty="0" smtClean="0">
                <a:latin typeface="Segoe UI" pitchFamily="34" charset="0"/>
                <a:ea typeface="Segoe UI" pitchFamily="34" charset="0"/>
                <a:cs typeface="Segoe UI" pitchFamily="34" charset="0"/>
              </a:rPr>
              <a:t>Serious concerns for the environment (India is the world’s fourth largest contributor to carbon emissions).</a:t>
            </a:r>
          </a:p>
          <a:p>
            <a:endParaRPr lang="en-IN" dirty="0"/>
          </a:p>
        </p:txBody>
      </p:sp>
      <p:sp>
        <p:nvSpPr>
          <p:cNvPr id="4" name="Slide Number Placeholder 3"/>
          <p:cNvSpPr>
            <a:spLocks noGrp="1"/>
          </p:cNvSpPr>
          <p:nvPr>
            <p:ph type="sldNum" sz="quarter" idx="10"/>
          </p:nvPr>
        </p:nvSpPr>
        <p:spPr/>
        <p:txBody>
          <a:bodyPr/>
          <a:lstStyle/>
          <a:p>
            <a:fld id="{7D8DAC67-24B6-4746-93A9-961BC8B3C4CF}" type="slidenum">
              <a:rPr lang="en-IN" smtClean="0"/>
              <a:pPr/>
              <a:t>7</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1AAFFC6-7819-41A1-8E49-B0594BE15281}" type="datetime1">
              <a:rPr lang="en-US" smtClean="0"/>
              <a:pPr/>
              <a:t>11/22/2012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02048F-E78A-4720-957E-C1CE5A42317D}" type="datetime1">
              <a:rPr lang="en-US" smtClean="0"/>
              <a:pPr/>
              <a:t>11/22/2012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C6F5FBE-F94C-4D7F-A333-3C2586D5A6A0}" type="datetime1">
              <a:rPr lang="en-US" smtClean="0"/>
              <a:pPr/>
              <a:t>11/22/2012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02DA1A-B9F8-4491-9D62-ED30D0D0CBC8}" type="datetime1">
              <a:rPr lang="en-US" smtClean="0"/>
              <a:pPr/>
              <a:t>11/22/2012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66CCB7-4B22-4E70-8E50-9DC33EBF4AF1}" type="datetime1">
              <a:rPr lang="en-US" smtClean="0"/>
              <a:pPr/>
              <a:t>11/22/2012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6547827-8A38-4A4B-ABFC-EE719C0EABB0}" type="datetime1">
              <a:rPr lang="en-US" smtClean="0"/>
              <a:pPr/>
              <a:t>11/22/2012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ECF7C7A-C911-4469-AAA2-50844C89553C}" type="datetime1">
              <a:rPr lang="en-US" smtClean="0"/>
              <a:pPr/>
              <a:t>11/22/2012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6F3BC8E-8D25-45B3-9090-9035242836F8}" type="datetime1">
              <a:rPr lang="en-US" smtClean="0"/>
              <a:pPr/>
              <a:t>11/22/2012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C4091-440E-4AB8-865E-07FAA25B380F}" type="datetime1">
              <a:rPr lang="en-US" smtClean="0"/>
              <a:pPr/>
              <a:t>11/22/2012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559D46-946D-487F-B0AF-3665B2E3B366}" type="datetime1">
              <a:rPr lang="en-US" smtClean="0"/>
              <a:pPr/>
              <a:t>11/22/2012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950AA-B35A-47A5-A1EA-73741FB272E7}" type="datetime1">
              <a:rPr lang="en-US" smtClean="0"/>
              <a:pPr/>
              <a:t>11/22/2012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E953C10-5EE1-4986-B65E-19C61F7D31A2}" type="slidenum">
              <a:rPr lang="en-IN" smtClean="0"/>
              <a:pPr/>
              <a:t>‹#›</a:t>
            </a:fld>
            <a:endParaRPr lang="en-IN"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5AD0B-233C-43E4-9F26-C3DF99A40E63}" type="datetime1">
              <a:rPr lang="en-US" smtClean="0"/>
              <a:pPr/>
              <a:t>11/22/2012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53C10-5EE1-4986-B65E-19C61F7D31A2}"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3214686"/>
            <a:ext cx="9143999" cy="2500330"/>
          </a:xfrm>
          <a:prstGeom prst="rect">
            <a:avLst/>
          </a:prstGeom>
          <a:noFill/>
          <a:ln w="9525">
            <a:noFill/>
            <a:miter lim="800000"/>
            <a:headEnd/>
            <a:tailEnd/>
          </a:ln>
          <a:effectLst/>
        </p:spPr>
      </p:pic>
      <p:sp>
        <p:nvSpPr>
          <p:cNvPr id="8" name="TextBox 7"/>
          <p:cNvSpPr txBox="1"/>
          <p:nvPr/>
        </p:nvSpPr>
        <p:spPr>
          <a:xfrm>
            <a:off x="0" y="1412776"/>
            <a:ext cx="9144000" cy="923330"/>
          </a:xfrm>
          <a:prstGeom prst="rect">
            <a:avLst/>
          </a:prstGeom>
          <a:noFill/>
        </p:spPr>
        <p:txBody>
          <a:bodyPr wrap="square" rtlCol="0">
            <a:spAutoFit/>
          </a:bodyPr>
          <a:lstStyle/>
          <a:p>
            <a:pPr algn="ctr"/>
            <a:r>
              <a:rPr lang="en-US" sz="5400" b="1" dirty="0" smtClean="0">
                <a:solidFill>
                  <a:srgbClr val="00B0F0"/>
                </a:solidFill>
                <a:latin typeface="Arial Black" pitchFamily="34" charset="0"/>
                <a:cs typeface="Arial" pitchFamily="34" charset="0"/>
              </a:rPr>
              <a:t>NATIONAL POLICY ON</a:t>
            </a:r>
            <a:endParaRPr lang="en-IN" sz="5400" b="1" dirty="0">
              <a:solidFill>
                <a:srgbClr val="00B0F0"/>
              </a:solidFill>
              <a:latin typeface="Arial Black" pitchFamily="34" charset="0"/>
              <a:cs typeface="Arial" pitchFamily="34" charset="0"/>
            </a:endParaRPr>
          </a:p>
        </p:txBody>
      </p:sp>
      <p:sp>
        <p:nvSpPr>
          <p:cNvPr id="9" name="Rectangle 8"/>
          <p:cNvSpPr/>
          <p:nvPr/>
        </p:nvSpPr>
        <p:spPr>
          <a:xfrm>
            <a:off x="2536828" y="2015812"/>
            <a:ext cx="4070345" cy="923330"/>
          </a:xfrm>
          <a:prstGeom prst="rect">
            <a:avLst/>
          </a:prstGeom>
        </p:spPr>
        <p:txBody>
          <a:bodyPr wrap="none">
            <a:spAutoFit/>
          </a:bodyPr>
          <a:lstStyle/>
          <a:p>
            <a:r>
              <a:rPr lang="en-US" sz="5400" b="1" dirty="0">
                <a:solidFill>
                  <a:srgbClr val="FFC000"/>
                </a:solidFill>
                <a:latin typeface="Arial Black" pitchFamily="34" charset="0"/>
                <a:cs typeface="Arial" pitchFamily="34" charset="0"/>
              </a:rPr>
              <a:t>BIOFUELS</a:t>
            </a:r>
            <a:endParaRPr lang="en-IN" sz="2400" dirty="0">
              <a:solidFill>
                <a:srgbClr val="FFC000"/>
              </a:solidFill>
            </a:endParaRPr>
          </a:p>
        </p:txBody>
      </p:sp>
      <p:sp>
        <p:nvSpPr>
          <p:cNvPr id="10" name="TextBox 9"/>
          <p:cNvSpPr txBox="1"/>
          <p:nvPr/>
        </p:nvSpPr>
        <p:spPr>
          <a:xfrm>
            <a:off x="1471864" y="723900"/>
            <a:ext cx="6172200" cy="400110"/>
          </a:xfrm>
          <a:prstGeom prst="rect">
            <a:avLst/>
          </a:prstGeom>
          <a:noFill/>
        </p:spPr>
        <p:txBody>
          <a:bodyPr wrap="square" rtlCol="0">
            <a:spAutoFit/>
          </a:bodyPr>
          <a:lstStyle/>
          <a:p>
            <a:pPr algn="ctr"/>
            <a:r>
              <a:rPr lang="en-US" sz="1000" spc="200" dirty="0" smtClean="0">
                <a:latin typeface="Arial  "/>
              </a:rPr>
              <a:t>NATIONAL POLICY ANALYSIS</a:t>
            </a:r>
          </a:p>
          <a:p>
            <a:pPr algn="ctr"/>
            <a:r>
              <a:rPr lang="en-US" sz="1000" b="1" spc="200" dirty="0" smtClean="0">
                <a:solidFill>
                  <a:srgbClr val="00B0F0"/>
                </a:solidFill>
                <a:latin typeface="Arial  "/>
              </a:rPr>
              <a:t>GROUP PRESENTATION</a:t>
            </a:r>
          </a:p>
        </p:txBody>
      </p:sp>
      <p:sp>
        <p:nvSpPr>
          <p:cNvPr id="11" name="Rectangle 10"/>
          <p:cNvSpPr/>
          <p:nvPr/>
        </p:nvSpPr>
        <p:spPr>
          <a:xfrm>
            <a:off x="4331368" y="0"/>
            <a:ext cx="457200" cy="630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4331368" y="431132"/>
            <a:ext cx="457200" cy="2109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471864" y="6357958"/>
            <a:ext cx="6172200" cy="246221"/>
          </a:xfrm>
          <a:prstGeom prst="rect">
            <a:avLst/>
          </a:prstGeom>
          <a:noFill/>
        </p:spPr>
        <p:txBody>
          <a:bodyPr wrap="square" rtlCol="0">
            <a:spAutoFit/>
          </a:bodyPr>
          <a:lstStyle/>
          <a:p>
            <a:pPr algn="ctr"/>
            <a:r>
              <a:rPr lang="en-US" sz="1000" spc="200" dirty="0" smtClean="0">
                <a:latin typeface="Arial  "/>
              </a:rPr>
              <a:t>LET’SSTART</a:t>
            </a:r>
          </a:p>
        </p:txBody>
      </p:sp>
      <p:sp>
        <p:nvSpPr>
          <p:cNvPr id="15" name="Isosceles Triangle 14">
            <a:hlinkClick r:id="rId3" action="ppaction://hlinksldjump"/>
          </p:cNvPr>
          <p:cNvSpPr/>
          <p:nvPr/>
        </p:nvSpPr>
        <p:spPr>
          <a:xfrm rot="10800000">
            <a:off x="4419601" y="6635851"/>
            <a:ext cx="274320" cy="182880"/>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p:cNvSpPr/>
          <p:nvPr/>
        </p:nvSpPr>
        <p:spPr>
          <a:xfrm>
            <a:off x="3176297" y="2708920"/>
            <a:ext cx="2791405" cy="276999"/>
          </a:xfrm>
          <a:prstGeom prst="rect">
            <a:avLst/>
          </a:prstGeom>
        </p:spPr>
        <p:txBody>
          <a:bodyPr wrap="none">
            <a:spAutoFit/>
          </a:bodyPr>
          <a:lstStyle/>
          <a:p>
            <a:pPr algn="ctr"/>
            <a:r>
              <a:rPr lang="en-US" sz="1200" dirty="0">
                <a:solidFill>
                  <a:schemeClr val="bg1">
                    <a:lumMod val="65000"/>
                  </a:schemeClr>
                </a:solidFill>
                <a:latin typeface="Segoe UI" pitchFamily="34" charset="0"/>
                <a:ea typeface="Segoe UI" pitchFamily="34" charset="0"/>
                <a:cs typeface="Segoe UI" pitchFamily="34" charset="0"/>
              </a:rPr>
              <a:t>(Ministry of New &amp; Renewable Energy)</a:t>
            </a:r>
            <a:endParaRPr lang="en-IN" sz="1200" dirty="0">
              <a:solidFill>
                <a:schemeClr val="bg1">
                  <a:lumMod val="65000"/>
                </a:schemeClr>
              </a:solidFill>
              <a:latin typeface="Segoe UI" pitchFamily="34" charset="0"/>
              <a:ea typeface="Segoe UI" pitchFamily="34" charset="0"/>
              <a:cs typeface="Segoe UI" pitchFamily="34" charset="0"/>
            </a:endParaRPr>
          </a:p>
        </p:txBody>
      </p:sp>
      <p:sp>
        <p:nvSpPr>
          <p:cNvPr id="13" name="Slide Number Placeholder 12"/>
          <p:cNvSpPr>
            <a:spLocks noGrp="1"/>
          </p:cNvSpPr>
          <p:nvPr>
            <p:ph type="sldNum" sz="quarter" idx="12"/>
          </p:nvPr>
        </p:nvSpPr>
        <p:spPr/>
        <p:txBody>
          <a:bodyPr/>
          <a:lstStyle/>
          <a:p>
            <a:fld id="{5E953C10-5EE1-4986-B65E-19C61F7D31A2}" type="slidenum">
              <a:rPr lang="en-IN" smtClean="0"/>
              <a:pPr/>
              <a:t>1</a:t>
            </a:fld>
            <a:endParaRPr lang="en-IN"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Arial Black" pitchFamily="34" charset="0"/>
              </a:rPr>
              <a:t>MERITS</a:t>
            </a:r>
            <a:endParaRPr lang="en-US" sz="3200" dirty="0">
              <a:solidFill>
                <a:schemeClr val="bg1"/>
              </a:solidFill>
              <a:latin typeface="Arial Black" pitchFamily="34" charset="0"/>
            </a:endParaRPr>
          </a:p>
        </p:txBody>
      </p:sp>
      <p:sp>
        <p:nvSpPr>
          <p:cNvPr id="5" name="Content Placeholder 2"/>
          <p:cNvSpPr txBox="1">
            <a:spLocks/>
          </p:cNvSpPr>
          <p:nvPr/>
        </p:nvSpPr>
        <p:spPr>
          <a:xfrm>
            <a:off x="457200" y="1214422"/>
            <a:ext cx="4543428" cy="5338778"/>
          </a:xfrm>
          <a:prstGeom prst="rect">
            <a:avLst/>
          </a:prstGeom>
        </p:spPr>
        <p:txBody>
          <a:bodyPr>
            <a:noAutofit/>
          </a:bodyPr>
          <a:lstStyle/>
          <a:p>
            <a:pPr marL="342900" indent="-342900" algn="just">
              <a:spcAft>
                <a:spcPts val="1200"/>
              </a:spcAft>
              <a:buFont typeface="Arial" pitchFamily="34" charset="0"/>
              <a:buChar char="•"/>
            </a:pPr>
            <a:r>
              <a:rPr lang="en-IN" sz="1400" dirty="0">
                <a:latin typeface="Segoe UI" pitchFamily="34" charset="0"/>
                <a:ea typeface="Segoe UI" pitchFamily="34" charset="0"/>
                <a:cs typeface="Segoe UI" pitchFamily="34" charset="0"/>
              </a:rPr>
              <a:t>Policy gives due consideration to aspect of food security – promotes production of non food feedstock only</a:t>
            </a:r>
          </a:p>
          <a:p>
            <a:pPr marL="342900" lvl="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Use of waste /degraded / marginal lands for cultivation</a:t>
            </a:r>
          </a:p>
          <a:p>
            <a:pPr marL="342900" lvl="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In a direction to meet the energy needs of vast rural population and to create employment opportunities</a:t>
            </a:r>
          </a:p>
          <a:p>
            <a:pPr marL="342900" lvl="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Involvement of local communities in decision making process</a:t>
            </a:r>
          </a:p>
          <a:p>
            <a:pPr marL="34290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Financial incentives and credit </a:t>
            </a:r>
            <a:r>
              <a:rPr lang="en-IN" sz="1400" dirty="0">
                <a:latin typeface="Segoe UI" pitchFamily="34" charset="0"/>
                <a:ea typeface="Segoe UI" pitchFamily="34" charset="0"/>
                <a:cs typeface="Segoe UI" pitchFamily="34" charset="0"/>
              </a:rPr>
              <a:t>facilities - Provision of MSP and MPP</a:t>
            </a:r>
          </a:p>
          <a:p>
            <a:pPr marL="342900" lvl="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A thrust for innovation, (multi-institutional, indigenous and time bound) on research and development of bio-fuel feedstock production, including second generation bio fuels</a:t>
            </a:r>
          </a:p>
          <a:p>
            <a:pPr marL="342900" marR="0" lvl="0" indent="-342900" defTabSz="914400" rtl="0" eaLnBrk="1" fontAlgn="auto" latinLnBrk="0" hangingPunct="1">
              <a:lnSpc>
                <a:spcPct val="100000"/>
              </a:lnSpc>
              <a:spcAft>
                <a:spcPts val="1200"/>
              </a:spcAft>
              <a:buClrTx/>
              <a:buSzTx/>
              <a:buFont typeface="Arial" pitchFamily="34" charset="0"/>
              <a:buChar char="•"/>
              <a:tabLst/>
              <a:defRPr/>
            </a:pPr>
            <a:endParaRPr kumimoji="0" lang="en-IN" sz="1400" b="0" i="0" u="none" strike="noStrike" kern="120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grpSp>
        <p:nvGrpSpPr>
          <p:cNvPr id="23" name="Group 22"/>
          <p:cNvGrpSpPr/>
          <p:nvPr/>
        </p:nvGrpSpPr>
        <p:grpSpPr>
          <a:xfrm>
            <a:off x="5972068" y="2285992"/>
            <a:ext cx="1106196" cy="922791"/>
            <a:chOff x="936986" y="1345964"/>
            <a:chExt cx="1106196" cy="922791"/>
          </a:xfrm>
        </p:grpSpPr>
        <p:pic>
          <p:nvPicPr>
            <p:cNvPr id="24" name="Picture 2">
              <a:hlinkClick r:id="rId2" action="ppaction://hlinksldjump"/>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21441340">
              <a:off x="983793" y="1345964"/>
              <a:ext cx="990600" cy="92279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 name="Rectangle 25"/>
            <p:cNvSpPr/>
            <p:nvPr/>
          </p:nvSpPr>
          <p:spPr>
            <a:xfrm>
              <a:off x="936986" y="1527116"/>
              <a:ext cx="1106196" cy="507831"/>
            </a:xfrm>
            <a:prstGeom prst="rect">
              <a:avLst/>
            </a:prstGeom>
          </p:spPr>
          <p:txBody>
            <a:bodyPr wrap="square">
              <a:spAutoFit/>
            </a:bodyPr>
            <a:lstStyle/>
            <a:p>
              <a:pPr marL="0" lvl="2" algn="ctr"/>
              <a:r>
                <a:rPr lang="en-US" sz="900" dirty="0" smtClean="0">
                  <a:latin typeface="Century Gothic" pitchFamily="34" charset="0"/>
                </a:rPr>
                <a:t>OPTIMAL DEVELOPMENT &amp; UTILIZATION</a:t>
              </a:r>
              <a:endParaRPr lang="en-US" sz="700" dirty="0">
                <a:latin typeface="Century Gothic" pitchFamily="34" charset="0"/>
              </a:endParaRPr>
            </a:p>
          </p:txBody>
        </p:sp>
      </p:grpSp>
      <p:grpSp>
        <p:nvGrpSpPr>
          <p:cNvPr id="27" name="Group 26"/>
          <p:cNvGrpSpPr/>
          <p:nvPr/>
        </p:nvGrpSpPr>
        <p:grpSpPr>
          <a:xfrm rot="21340205">
            <a:off x="5900630" y="3429000"/>
            <a:ext cx="1171700" cy="922791"/>
            <a:chOff x="961900" y="2417125"/>
            <a:chExt cx="1171700" cy="922791"/>
          </a:xfrm>
        </p:grpSpPr>
        <p:pic>
          <p:nvPicPr>
            <p:cNvPr id="28" name="Picture 27">
              <a:hlinkClick r:id="rId4" action="ppaction://hlinksldjump"/>
            </p:cNvPr>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 xmlns:a14="http://schemas.microsoft.com/office/drawing/2010/main" val="0"/>
                </a:ext>
              </a:extLst>
            </a:blip>
            <a:srcRect/>
            <a:stretch>
              <a:fillRect/>
            </a:stretch>
          </p:blipFill>
          <p:spPr bwMode="auto">
            <a:xfrm>
              <a:off x="1034435" y="2417125"/>
              <a:ext cx="990600" cy="92279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 name="Rectangle 29"/>
            <p:cNvSpPr/>
            <p:nvPr/>
          </p:nvSpPr>
          <p:spPr>
            <a:xfrm>
              <a:off x="961900" y="2560001"/>
              <a:ext cx="1171700" cy="507831"/>
            </a:xfrm>
            <a:prstGeom prst="rect">
              <a:avLst/>
            </a:prstGeom>
          </p:spPr>
          <p:txBody>
            <a:bodyPr wrap="square">
              <a:spAutoFit/>
            </a:bodyPr>
            <a:lstStyle/>
            <a:p>
              <a:pPr marL="0" lvl="2" algn="ctr"/>
              <a:r>
                <a:rPr lang="en-US" sz="900" dirty="0" smtClean="0">
                  <a:latin typeface="Century Gothic" pitchFamily="34" charset="0"/>
                </a:rPr>
                <a:t>FINANCIAL &amp; CREDIT INCENTIVES</a:t>
              </a:r>
              <a:endParaRPr lang="en-US" sz="700" dirty="0">
                <a:latin typeface="Century Gothic" pitchFamily="34" charset="0"/>
              </a:endParaRPr>
            </a:p>
          </p:txBody>
        </p:sp>
      </p:grpSp>
      <p:grpSp>
        <p:nvGrpSpPr>
          <p:cNvPr id="31" name="Group 30"/>
          <p:cNvGrpSpPr/>
          <p:nvPr/>
        </p:nvGrpSpPr>
        <p:grpSpPr>
          <a:xfrm>
            <a:off x="7181572" y="2214554"/>
            <a:ext cx="1032120" cy="922791"/>
            <a:chOff x="1066800" y="3465710"/>
            <a:chExt cx="1032120" cy="922791"/>
          </a:xfrm>
        </p:grpSpPr>
        <p:pic>
          <p:nvPicPr>
            <p:cNvPr id="32" name="Picture 2">
              <a:hlinkClick r:id="rId4" action="ppaction://hlinksldjump"/>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21441340">
              <a:off x="1087560" y="3465710"/>
              <a:ext cx="990600" cy="922791"/>
            </a:xfrm>
            <a:prstGeom prst="rect">
              <a:avLst/>
            </a:prstGeom>
            <a:solidFill>
              <a:srgbClr val="FFC000">
                <a:alpha val="69000"/>
              </a:srgbClr>
            </a:solidFill>
            <a:ln>
              <a:noFill/>
            </a:ln>
            <a:effectLst>
              <a:outerShdw blurRad="292100" dist="139700" dir="2700000" algn="tl" rotWithShape="0">
                <a:srgbClr val="333333">
                  <a:alpha val="65000"/>
                </a:srgbClr>
              </a:outerShdw>
            </a:effectLst>
            <a:extLst>
              <a:ext uri="{91240B29-F687-4F45-9708-019B960494DF}">
                <a14:hiddenLine xmlns="" xmlns:a14="http://schemas.microsoft.com/office/drawing/2010/main" w="9525">
                  <a:solidFill>
                    <a:schemeClr val="tx1"/>
                  </a:solidFill>
                  <a:miter lim="800000"/>
                  <a:headEnd/>
                  <a:tailEnd/>
                </a14:hiddenLine>
              </a:ext>
            </a:extLst>
          </p:spPr>
        </p:pic>
        <p:sp>
          <p:nvSpPr>
            <p:cNvPr id="34" name="Rectangle 33"/>
            <p:cNvSpPr/>
            <p:nvPr/>
          </p:nvSpPr>
          <p:spPr>
            <a:xfrm>
              <a:off x="1066800" y="3743697"/>
              <a:ext cx="1032120" cy="507831"/>
            </a:xfrm>
            <a:prstGeom prst="rect">
              <a:avLst/>
            </a:prstGeom>
          </p:spPr>
          <p:txBody>
            <a:bodyPr wrap="square">
              <a:spAutoFit/>
            </a:bodyPr>
            <a:lstStyle/>
            <a:p>
              <a:pPr marL="0" lvl="2" algn="ctr"/>
              <a:r>
                <a:rPr lang="en-US" sz="900" dirty="0" smtClean="0">
                  <a:latin typeface="Century Gothic" pitchFamily="34" charset="0"/>
                </a:rPr>
                <a:t>USE OF WASTE DEGRADED LAND</a:t>
              </a:r>
              <a:endParaRPr lang="en-US" sz="700" dirty="0">
                <a:latin typeface="Century Gothic" pitchFamily="34" charset="0"/>
              </a:endParaRPr>
            </a:p>
          </p:txBody>
        </p:sp>
      </p:grpSp>
      <p:grpSp>
        <p:nvGrpSpPr>
          <p:cNvPr id="35" name="Group 34"/>
          <p:cNvGrpSpPr/>
          <p:nvPr/>
        </p:nvGrpSpPr>
        <p:grpSpPr>
          <a:xfrm rot="374047">
            <a:off x="7186514" y="3429000"/>
            <a:ext cx="1171700" cy="922791"/>
            <a:chOff x="1043050" y="4548322"/>
            <a:chExt cx="1171700" cy="922791"/>
          </a:xfrm>
        </p:grpSpPr>
        <p:pic>
          <p:nvPicPr>
            <p:cNvPr id="36" name="Picture 2">
              <a:hlinkClick r:id="rId2" action="ppaction://hlinksldjump"/>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21441340">
              <a:off x="1122240" y="4548322"/>
              <a:ext cx="990600" cy="92279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8" name="Rectangle 37"/>
            <p:cNvSpPr/>
            <p:nvPr/>
          </p:nvSpPr>
          <p:spPr>
            <a:xfrm>
              <a:off x="1043050" y="4762636"/>
              <a:ext cx="1171700" cy="507831"/>
            </a:xfrm>
            <a:prstGeom prst="rect">
              <a:avLst/>
            </a:prstGeom>
          </p:spPr>
          <p:txBody>
            <a:bodyPr wrap="square">
              <a:spAutoFit/>
            </a:bodyPr>
            <a:lstStyle/>
            <a:p>
              <a:pPr marL="0" lvl="2" algn="ctr"/>
              <a:r>
                <a:rPr lang="en-US" sz="900" dirty="0" smtClean="0">
                  <a:latin typeface="Century Gothic" pitchFamily="34" charset="0"/>
                </a:rPr>
                <a:t>LOCAL COMMUNITY INVOLVEMENT</a:t>
              </a:r>
              <a:endParaRPr lang="en-US" sz="700" dirty="0">
                <a:latin typeface="Century Gothic" pitchFamily="34" charset="0"/>
              </a:endParaRPr>
            </a:p>
          </p:txBody>
        </p:sp>
      </p:grpSp>
      <p:grpSp>
        <p:nvGrpSpPr>
          <p:cNvPr id="39" name="Group 38"/>
          <p:cNvGrpSpPr/>
          <p:nvPr/>
        </p:nvGrpSpPr>
        <p:grpSpPr>
          <a:xfrm>
            <a:off x="5900630" y="4572008"/>
            <a:ext cx="1171700" cy="922791"/>
            <a:chOff x="961900" y="2417125"/>
            <a:chExt cx="1171700" cy="922791"/>
          </a:xfrm>
        </p:grpSpPr>
        <p:pic>
          <p:nvPicPr>
            <p:cNvPr id="40" name="Picture 39">
              <a:hlinkClick r:id="rId4" action="ppaction://hlinksldjump"/>
            </p:cNvPr>
            <p:cNvPicPr>
              <a:picLocks noChangeAspect="1" noChangeArrowheads="1"/>
            </p:cNvPicPr>
            <p:nvPr/>
          </p:nvPicPr>
          <p:blipFill>
            <a:blip r:embed="rId5" cstate="print">
              <a:duotone>
                <a:prstClr val="black"/>
                <a:srgbClr val="FFFF00">
                  <a:tint val="45000"/>
                  <a:satMod val="400000"/>
                </a:srgbClr>
              </a:duotone>
              <a:extLst>
                <a:ext uri="{28A0092B-C50C-407E-A947-70E740481C1C}">
                  <a14:useLocalDpi xmlns="" xmlns:a14="http://schemas.microsoft.com/office/drawing/2010/main" val="0"/>
                </a:ext>
              </a:extLst>
            </a:blip>
            <a:srcRect/>
            <a:stretch>
              <a:fillRect/>
            </a:stretch>
          </p:blipFill>
          <p:spPr bwMode="auto">
            <a:xfrm>
              <a:off x="1034435" y="2417125"/>
              <a:ext cx="990600" cy="92279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1" name="Rectangle 40"/>
            <p:cNvSpPr/>
            <p:nvPr/>
          </p:nvSpPr>
          <p:spPr>
            <a:xfrm>
              <a:off x="961900" y="2560001"/>
              <a:ext cx="1171700" cy="646331"/>
            </a:xfrm>
            <a:prstGeom prst="rect">
              <a:avLst/>
            </a:prstGeom>
          </p:spPr>
          <p:txBody>
            <a:bodyPr wrap="square">
              <a:spAutoFit/>
            </a:bodyPr>
            <a:lstStyle/>
            <a:p>
              <a:pPr marL="0" lvl="2" algn="ctr"/>
              <a:r>
                <a:rPr lang="en-US" sz="900" dirty="0" smtClean="0">
                  <a:latin typeface="Century Gothic" pitchFamily="34" charset="0"/>
                </a:rPr>
                <a:t>RURAL DEVELOPMENT – ENERGY NEEDS &amp; EMPLOYMENT</a:t>
              </a:r>
              <a:endParaRPr lang="en-US" sz="700" dirty="0">
                <a:latin typeface="Century Gothic" pitchFamily="34" charset="0"/>
              </a:endParaRPr>
            </a:p>
          </p:txBody>
        </p:sp>
      </p:grpSp>
      <p:grpSp>
        <p:nvGrpSpPr>
          <p:cNvPr id="42" name="Group 41"/>
          <p:cNvGrpSpPr/>
          <p:nvPr/>
        </p:nvGrpSpPr>
        <p:grpSpPr>
          <a:xfrm>
            <a:off x="7186514" y="4572008"/>
            <a:ext cx="1171700" cy="922791"/>
            <a:chOff x="1043050" y="4548322"/>
            <a:chExt cx="1171700" cy="922791"/>
          </a:xfrm>
        </p:grpSpPr>
        <p:pic>
          <p:nvPicPr>
            <p:cNvPr id="43" name="Picture 2">
              <a:hlinkClick r:id="rId2" action="ppaction://hlinksldjump"/>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21441340">
              <a:off x="1122240" y="4548322"/>
              <a:ext cx="990600" cy="92279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 name="Rectangle 43"/>
            <p:cNvSpPr/>
            <p:nvPr/>
          </p:nvSpPr>
          <p:spPr>
            <a:xfrm>
              <a:off x="1043050" y="4960432"/>
              <a:ext cx="1171700" cy="253916"/>
            </a:xfrm>
            <a:prstGeom prst="rect">
              <a:avLst/>
            </a:prstGeom>
          </p:spPr>
          <p:txBody>
            <a:bodyPr wrap="square">
              <a:spAutoFit/>
            </a:bodyPr>
            <a:lstStyle/>
            <a:p>
              <a:pPr marL="0" lvl="2" algn="ctr"/>
              <a:r>
                <a:rPr lang="en-US" sz="1050" b="1" dirty="0" smtClean="0">
                  <a:latin typeface="Century Gothic" pitchFamily="34" charset="0"/>
                </a:rPr>
                <a:t>INNOVATION</a:t>
              </a:r>
              <a:endParaRPr lang="en-US" sz="900" b="1" dirty="0">
                <a:latin typeface="Century Gothic" pitchFamily="34" charset="0"/>
              </a:endParaRPr>
            </a:p>
          </p:txBody>
        </p:sp>
      </p:grpSp>
      <p:sp>
        <p:nvSpPr>
          <p:cNvPr id="45" name="TextBox 44"/>
          <p:cNvSpPr txBox="1"/>
          <p:nvPr/>
        </p:nvSpPr>
        <p:spPr>
          <a:xfrm>
            <a:off x="5857884" y="1866117"/>
            <a:ext cx="2071702" cy="276999"/>
          </a:xfrm>
          <a:prstGeom prst="rect">
            <a:avLst/>
          </a:prstGeom>
          <a:noFill/>
        </p:spPr>
        <p:txBody>
          <a:bodyPr wrap="square" rtlCol="0">
            <a:spAutoFit/>
          </a:bodyPr>
          <a:lstStyle/>
          <a:p>
            <a:r>
              <a:rPr lang="en-US" sz="1200" dirty="0" smtClean="0">
                <a:solidFill>
                  <a:schemeClr val="bg1">
                    <a:lumMod val="50000"/>
                  </a:schemeClr>
                </a:solidFill>
                <a:latin typeface="Segoe UI" pitchFamily="34" charset="0"/>
                <a:ea typeface="Segoe UI" pitchFamily="34" charset="0"/>
                <a:cs typeface="Segoe UI" pitchFamily="34" charset="0"/>
              </a:rPr>
              <a:t>Merits of the Policy: </a:t>
            </a:r>
            <a:endParaRPr lang="en-IN" sz="1200" dirty="0">
              <a:solidFill>
                <a:schemeClr val="bg1">
                  <a:lumMod val="50000"/>
                </a:schemeClr>
              </a:solidFill>
              <a:latin typeface="Segoe UI" pitchFamily="34" charset="0"/>
              <a:ea typeface="Segoe UI" pitchFamily="34" charset="0"/>
              <a:cs typeface="Segoe UI" pitchFamily="34" charset="0"/>
            </a:endParaRPr>
          </a:p>
        </p:txBody>
      </p:sp>
      <p:sp>
        <p:nvSpPr>
          <p:cNvPr id="25" name="Slide Number Placeholder 24"/>
          <p:cNvSpPr>
            <a:spLocks noGrp="1"/>
          </p:cNvSpPr>
          <p:nvPr>
            <p:ph type="sldNum" sz="quarter" idx="12"/>
          </p:nvPr>
        </p:nvSpPr>
        <p:spPr/>
        <p:txBody>
          <a:bodyPr/>
          <a:lstStyle/>
          <a:p>
            <a:fld id="{5E953C10-5EE1-4986-B65E-19C61F7D31A2}" type="slidenum">
              <a:rPr lang="en-IN" smtClean="0"/>
              <a:pPr/>
              <a:t>10</a:t>
            </a:fld>
            <a:endParaRPr lang="en-IN"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Arial Black" pitchFamily="34" charset="0"/>
              </a:rPr>
              <a:t>DEMERITS</a:t>
            </a:r>
            <a:endParaRPr lang="en-US" sz="3200" dirty="0">
              <a:solidFill>
                <a:schemeClr val="bg1"/>
              </a:solidFill>
              <a:latin typeface="Arial Black" pitchFamily="34" charset="0"/>
            </a:endParaRPr>
          </a:p>
        </p:txBody>
      </p:sp>
      <p:sp>
        <p:nvSpPr>
          <p:cNvPr id="5" name="Content Placeholder 2"/>
          <p:cNvSpPr txBox="1">
            <a:spLocks/>
          </p:cNvSpPr>
          <p:nvPr/>
        </p:nvSpPr>
        <p:spPr>
          <a:xfrm>
            <a:off x="457200" y="1484784"/>
            <a:ext cx="4543428" cy="4503989"/>
          </a:xfrm>
          <a:prstGeom prst="rect">
            <a:avLst/>
          </a:prstGeom>
          <a:ln>
            <a:noFill/>
          </a:ln>
        </p:spPr>
        <p:txBody>
          <a:bodyPr>
            <a:noAutofit/>
          </a:bodyPr>
          <a:lstStyle/>
          <a:p>
            <a:pPr marL="342900" indent="-342900" algn="just">
              <a:spcAft>
                <a:spcPts val="1200"/>
              </a:spcAft>
              <a:buFont typeface="Arial" pitchFamily="34" charset="0"/>
              <a:buChar char="•"/>
            </a:pPr>
            <a:endParaRPr lang="en-IN" sz="1400" dirty="0" smtClean="0">
              <a:latin typeface="Segoe UI" pitchFamily="34" charset="0"/>
              <a:ea typeface="Segoe UI" pitchFamily="34" charset="0"/>
              <a:cs typeface="Segoe UI" pitchFamily="34" charset="0"/>
            </a:endParaRPr>
          </a:p>
          <a:p>
            <a:pPr marL="34290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Advanced bio fuels in India are still at the </a:t>
            </a:r>
            <a:r>
              <a:rPr lang="en-IN" sz="1400" b="1" dirty="0" smtClean="0">
                <a:latin typeface="Segoe UI" pitchFamily="34" charset="0"/>
                <a:ea typeface="Segoe UI" pitchFamily="34" charset="0"/>
                <a:cs typeface="Segoe UI" pitchFamily="34" charset="0"/>
              </a:rPr>
              <a:t>research stage</a:t>
            </a:r>
            <a:r>
              <a:rPr lang="en-IN" sz="1400" dirty="0" smtClean="0">
                <a:latin typeface="Segoe UI" pitchFamily="34" charset="0"/>
                <a:ea typeface="Segoe UI" pitchFamily="34" charset="0"/>
                <a:cs typeface="Segoe UI" pitchFamily="34" charset="0"/>
              </a:rPr>
              <a:t> and it will take time before commercial production becomes economically viable</a:t>
            </a:r>
          </a:p>
          <a:p>
            <a:pPr marL="342900" indent="-342900" algn="just">
              <a:spcAft>
                <a:spcPts val="1200"/>
              </a:spcAft>
              <a:buFont typeface="Arial" pitchFamily="34" charset="0"/>
              <a:buChar char="•"/>
            </a:pPr>
            <a:r>
              <a:rPr lang="en-IN" sz="1400" b="1" dirty="0" smtClean="0">
                <a:latin typeface="Segoe UI" pitchFamily="34" charset="0"/>
                <a:ea typeface="Segoe UI" pitchFamily="34" charset="0"/>
                <a:cs typeface="Segoe UI" pitchFamily="34" charset="0"/>
              </a:rPr>
              <a:t>Wide variation in tax </a:t>
            </a:r>
            <a:r>
              <a:rPr lang="en-IN" sz="1400" dirty="0" smtClean="0">
                <a:latin typeface="Segoe UI" pitchFamily="34" charset="0"/>
                <a:ea typeface="Segoe UI" pitchFamily="34" charset="0"/>
                <a:cs typeface="Segoe UI" pitchFamily="34" charset="0"/>
              </a:rPr>
              <a:t>and price policies in states</a:t>
            </a:r>
          </a:p>
          <a:p>
            <a:pPr marL="34290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No pre-emptive or </a:t>
            </a:r>
            <a:r>
              <a:rPr lang="en-IN" sz="1400" b="1" dirty="0" smtClean="0">
                <a:latin typeface="Segoe UI" pitchFamily="34" charset="0"/>
                <a:ea typeface="Segoe UI" pitchFamily="34" charset="0"/>
                <a:cs typeface="Segoe UI" pitchFamily="34" charset="0"/>
              </a:rPr>
              <a:t>corrective policy </a:t>
            </a:r>
            <a:r>
              <a:rPr lang="en-IN" sz="1400" dirty="0" smtClean="0">
                <a:latin typeface="Segoe UI" pitchFamily="34" charset="0"/>
                <a:ea typeface="Segoe UI" pitchFamily="34" charset="0"/>
                <a:cs typeface="Segoe UI" pitchFamily="34" charset="0"/>
              </a:rPr>
              <a:t>planned to address changes in </a:t>
            </a:r>
            <a:r>
              <a:rPr lang="en-IN" sz="1400" b="1" dirty="0" smtClean="0">
                <a:latin typeface="Segoe UI" pitchFamily="34" charset="0"/>
                <a:ea typeface="Segoe UI" pitchFamily="34" charset="0"/>
                <a:cs typeface="Segoe UI" pitchFamily="34" charset="0"/>
              </a:rPr>
              <a:t>land use </a:t>
            </a:r>
            <a:r>
              <a:rPr lang="en-IN" sz="1400" dirty="0" smtClean="0">
                <a:latin typeface="Segoe UI" pitchFamily="34" charset="0"/>
                <a:ea typeface="Segoe UI" pitchFamily="34" charset="0"/>
                <a:cs typeface="Segoe UI" pitchFamily="34" charset="0"/>
              </a:rPr>
              <a:t>pattern</a:t>
            </a:r>
          </a:p>
          <a:p>
            <a:pPr marL="342900" indent="-342900" algn="just">
              <a:spcAft>
                <a:spcPts val="1200"/>
              </a:spcAft>
              <a:buFont typeface="Arial" pitchFamily="34" charset="0"/>
              <a:buChar char="•"/>
            </a:pPr>
            <a:r>
              <a:rPr lang="en-IN" sz="1400" dirty="0">
                <a:latin typeface="Segoe UI" pitchFamily="34" charset="0"/>
                <a:ea typeface="Segoe UI" pitchFamily="34" charset="0"/>
                <a:cs typeface="Segoe UI" pitchFamily="34" charset="0"/>
              </a:rPr>
              <a:t>Conflict with </a:t>
            </a:r>
            <a:r>
              <a:rPr lang="en-IN" sz="1400" b="1" dirty="0">
                <a:latin typeface="Segoe UI" pitchFamily="34" charset="0"/>
                <a:ea typeface="Segoe UI" pitchFamily="34" charset="0"/>
                <a:cs typeface="Segoe UI" pitchFamily="34" charset="0"/>
              </a:rPr>
              <a:t>food security </a:t>
            </a:r>
            <a:endParaRPr lang="en-IN" sz="1400" b="1" dirty="0" smtClean="0">
              <a:latin typeface="Segoe UI" pitchFamily="34" charset="0"/>
              <a:ea typeface="Segoe UI" pitchFamily="34" charset="0"/>
              <a:cs typeface="Segoe UI" pitchFamily="34" charset="0"/>
            </a:endParaRPr>
          </a:p>
          <a:p>
            <a:pPr marL="34290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Need to redefine policy to address </a:t>
            </a:r>
            <a:r>
              <a:rPr lang="en-IN" sz="1400" b="1" dirty="0" smtClean="0">
                <a:latin typeface="Segoe UI" pitchFamily="34" charset="0"/>
                <a:ea typeface="Segoe UI" pitchFamily="34" charset="0"/>
                <a:cs typeface="Segoe UI" pitchFamily="34" charset="0"/>
              </a:rPr>
              <a:t>socio-economic</a:t>
            </a:r>
            <a:r>
              <a:rPr lang="en-IN" sz="1400" dirty="0" smtClean="0">
                <a:latin typeface="Segoe UI" pitchFamily="34" charset="0"/>
                <a:ea typeface="Segoe UI" pitchFamily="34" charset="0"/>
                <a:cs typeface="Segoe UI" pitchFamily="34" charset="0"/>
              </a:rPr>
              <a:t> and environmental consequences</a:t>
            </a:r>
          </a:p>
          <a:p>
            <a:pPr marL="342900" indent="-342900" algn="just">
              <a:spcAft>
                <a:spcPts val="1200"/>
              </a:spcAft>
              <a:buFont typeface="Arial" pitchFamily="34" charset="0"/>
              <a:buChar char="•"/>
            </a:pPr>
            <a:r>
              <a:rPr lang="en-IN" sz="1400" dirty="0">
                <a:latin typeface="Segoe UI" pitchFamily="34" charset="0"/>
                <a:ea typeface="Segoe UI" pitchFamily="34" charset="0"/>
                <a:cs typeface="Segoe UI" pitchFamily="34" charset="0"/>
              </a:rPr>
              <a:t>Biomass used in sugar mills – </a:t>
            </a:r>
            <a:r>
              <a:rPr lang="en-IN" sz="1400" b="1" dirty="0">
                <a:latin typeface="Segoe UI" pitchFamily="34" charset="0"/>
                <a:ea typeface="Segoe UI" pitchFamily="34" charset="0"/>
                <a:cs typeface="Segoe UI" pitchFamily="34" charset="0"/>
              </a:rPr>
              <a:t>trade off </a:t>
            </a:r>
            <a:r>
              <a:rPr lang="en-IN" sz="1400" dirty="0">
                <a:latin typeface="Segoe UI" pitchFamily="34" charset="0"/>
                <a:ea typeface="Segoe UI" pitchFamily="34" charset="0"/>
                <a:cs typeface="Segoe UI" pitchFamily="34" charset="0"/>
              </a:rPr>
              <a:t>between biofuel blending and industrial </a:t>
            </a:r>
            <a:r>
              <a:rPr lang="en-IN" sz="1400" dirty="0" smtClean="0">
                <a:latin typeface="Segoe UI" pitchFamily="34" charset="0"/>
                <a:ea typeface="Segoe UI" pitchFamily="34" charset="0"/>
                <a:cs typeface="Segoe UI" pitchFamily="34" charset="0"/>
              </a:rPr>
              <a:t>application</a:t>
            </a:r>
            <a:endParaRPr lang="en-IN" sz="1400" dirty="0">
              <a:latin typeface="Segoe UI" pitchFamily="34" charset="0"/>
              <a:ea typeface="Segoe UI" pitchFamily="34" charset="0"/>
              <a:cs typeface="Segoe UI" pitchFamily="34" charset="0"/>
            </a:endParaRPr>
          </a:p>
        </p:txBody>
      </p:sp>
      <p:pic>
        <p:nvPicPr>
          <p:cNvPr id="7" name="Picture 3"/>
          <p:cNvPicPr>
            <a:picLocks noChangeAspect="1" noChangeArrowheads="1"/>
          </p:cNvPicPr>
          <p:nvPr/>
        </p:nvPicPr>
        <p:blipFill>
          <a:blip r:embed="rId2" cstate="print"/>
          <a:srcRect/>
          <a:stretch>
            <a:fillRect/>
          </a:stretch>
        </p:blipFill>
        <p:spPr bwMode="auto">
          <a:xfrm flipH="1">
            <a:off x="5076056" y="1703207"/>
            <a:ext cx="3500455" cy="357187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5E953C10-5EE1-4986-B65E-19C61F7D31A2}" type="slidenum">
              <a:rPr lang="en-IN" smtClean="0"/>
              <a:pPr/>
              <a:t>11</a:t>
            </a:fld>
            <a:endParaRPr lang="en-IN"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Arial Black" pitchFamily="34" charset="0"/>
              </a:rPr>
              <a:t>IMPLEMENTATION ISSUES</a:t>
            </a:r>
            <a:endParaRPr lang="en-US" sz="3200" dirty="0">
              <a:solidFill>
                <a:schemeClr val="bg1"/>
              </a:solidFill>
              <a:latin typeface="Arial Black" pitchFamily="34" charset="0"/>
            </a:endParaRPr>
          </a:p>
        </p:txBody>
      </p:sp>
      <p:sp>
        <p:nvSpPr>
          <p:cNvPr id="5" name="Content Placeholder 2"/>
          <p:cNvSpPr txBox="1">
            <a:spLocks/>
          </p:cNvSpPr>
          <p:nvPr/>
        </p:nvSpPr>
        <p:spPr>
          <a:xfrm>
            <a:off x="457200" y="1214422"/>
            <a:ext cx="4543428" cy="5338778"/>
          </a:xfrm>
          <a:prstGeom prst="rect">
            <a:avLst/>
          </a:prstGeom>
        </p:spPr>
        <p:txBody>
          <a:bodyPr>
            <a:noAutofit/>
          </a:bodyPr>
          <a:lstStyle/>
          <a:p>
            <a:pPr marL="342900" indent="-342900" algn="just">
              <a:spcAft>
                <a:spcPts val="1200"/>
              </a:spcAft>
              <a:buFont typeface="Arial" pitchFamily="34" charset="0"/>
              <a:buChar char="•"/>
            </a:pPr>
            <a:r>
              <a:rPr lang="en-IN" sz="1400" b="1" dirty="0" smtClean="0">
                <a:latin typeface="Segoe UI" pitchFamily="34" charset="0"/>
                <a:ea typeface="Segoe UI" pitchFamily="34" charset="0"/>
                <a:cs typeface="Segoe UI" pitchFamily="34" charset="0"/>
              </a:rPr>
              <a:t>Identification of wasteland/degraded land </a:t>
            </a:r>
            <a:r>
              <a:rPr lang="en-IN" sz="1400" dirty="0" smtClean="0">
                <a:latin typeface="Segoe UI" pitchFamily="34" charset="0"/>
                <a:ea typeface="Segoe UI" pitchFamily="34" charset="0"/>
                <a:cs typeface="Segoe UI" pitchFamily="34" charset="0"/>
              </a:rPr>
              <a:t>for cultivation of plants bearing non-edible oilseeds</a:t>
            </a:r>
          </a:p>
          <a:p>
            <a:pPr marL="342900" indent="-342900" algn="just">
              <a:spcAft>
                <a:spcPts val="1200"/>
              </a:spcAft>
              <a:buFont typeface="Arial" pitchFamily="34" charset="0"/>
              <a:buChar char="•"/>
            </a:pPr>
            <a:r>
              <a:rPr lang="en-IN" sz="1400" b="1" dirty="0" smtClean="0">
                <a:latin typeface="Segoe UI" pitchFamily="34" charset="0"/>
                <a:ea typeface="Segoe UI" pitchFamily="34" charset="0"/>
                <a:cs typeface="Segoe UI" pitchFamily="34" charset="0"/>
              </a:rPr>
              <a:t> Inadequate supplies </a:t>
            </a:r>
            <a:r>
              <a:rPr lang="en-IN" sz="1400" dirty="0" smtClean="0">
                <a:latin typeface="Segoe UI" pitchFamily="34" charset="0"/>
                <a:ea typeface="Segoe UI" pitchFamily="34" charset="0"/>
                <a:cs typeface="Segoe UI" pitchFamily="34" charset="0"/>
              </a:rPr>
              <a:t>of feedstock in India</a:t>
            </a:r>
          </a:p>
          <a:p>
            <a:pPr marL="342900" indent="-342900" algn="just">
              <a:spcAft>
                <a:spcPts val="1200"/>
              </a:spcAft>
              <a:buFont typeface="Arial" pitchFamily="34" charset="0"/>
              <a:buChar char="•"/>
            </a:pPr>
            <a:r>
              <a:rPr lang="en-IN" sz="1400" b="1" dirty="0" smtClean="0">
                <a:latin typeface="Segoe UI" pitchFamily="34" charset="0"/>
                <a:ea typeface="Segoe UI" pitchFamily="34" charset="0"/>
                <a:cs typeface="Segoe UI" pitchFamily="34" charset="0"/>
              </a:rPr>
              <a:t>Commercial production </a:t>
            </a:r>
            <a:r>
              <a:rPr lang="en-IN" sz="1400" dirty="0" smtClean="0">
                <a:latin typeface="Segoe UI" pitchFamily="34" charset="0"/>
                <a:ea typeface="Segoe UI" pitchFamily="34" charset="0"/>
                <a:cs typeface="Segoe UI" pitchFamily="34" charset="0"/>
              </a:rPr>
              <a:t>of biodiesel in India is very small and its utilization is mostly confined to the unorganized sector; Advanced bio fuels in India still at the </a:t>
            </a:r>
            <a:r>
              <a:rPr lang="en-IN" sz="1400" b="1" dirty="0" smtClean="0">
                <a:latin typeface="Segoe UI" pitchFamily="34" charset="0"/>
                <a:ea typeface="Segoe UI" pitchFamily="34" charset="0"/>
                <a:cs typeface="Segoe UI" pitchFamily="34" charset="0"/>
              </a:rPr>
              <a:t>research </a:t>
            </a:r>
            <a:r>
              <a:rPr lang="en-IN" sz="1400" dirty="0" smtClean="0">
                <a:latin typeface="Segoe UI" pitchFamily="34" charset="0"/>
                <a:ea typeface="Segoe UI" pitchFamily="34" charset="0"/>
                <a:cs typeface="Segoe UI" pitchFamily="34" charset="0"/>
              </a:rPr>
              <a:t>stage</a:t>
            </a:r>
          </a:p>
          <a:p>
            <a:pPr marL="342900" indent="-342900" algn="just">
              <a:spcAft>
                <a:spcPts val="1200"/>
              </a:spcAft>
              <a:buFont typeface="Arial" pitchFamily="34" charset="0"/>
              <a:buChar char="•"/>
            </a:pPr>
            <a:r>
              <a:rPr lang="en-IN" sz="1400" b="1" dirty="0" smtClean="0">
                <a:latin typeface="Segoe UI" pitchFamily="34" charset="0"/>
                <a:ea typeface="Segoe UI" pitchFamily="34" charset="0"/>
                <a:cs typeface="Segoe UI" pitchFamily="34" charset="0"/>
              </a:rPr>
              <a:t>Modification in engines </a:t>
            </a:r>
            <a:r>
              <a:rPr lang="en-IN" sz="1400" dirty="0" smtClean="0">
                <a:latin typeface="Segoe UI" pitchFamily="34" charset="0"/>
                <a:ea typeface="Segoe UI" pitchFamily="34" charset="0"/>
                <a:cs typeface="Segoe UI" pitchFamily="34" charset="0"/>
              </a:rPr>
              <a:t>of automotive vehicle to make compatible for Bio fuels</a:t>
            </a:r>
          </a:p>
          <a:p>
            <a:pPr marL="34290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Higher </a:t>
            </a:r>
            <a:r>
              <a:rPr lang="en-IN" sz="1400" b="1" dirty="0" smtClean="0">
                <a:latin typeface="Segoe UI" pitchFamily="34" charset="0"/>
                <a:ea typeface="Segoe UI" pitchFamily="34" charset="0"/>
                <a:cs typeface="Segoe UI" pitchFamily="34" charset="0"/>
              </a:rPr>
              <a:t>taxes and levies </a:t>
            </a:r>
            <a:r>
              <a:rPr lang="en-IN" sz="1400" dirty="0" smtClean="0">
                <a:latin typeface="Segoe UI" pitchFamily="34" charset="0"/>
                <a:ea typeface="Segoe UI" pitchFamily="34" charset="0"/>
                <a:cs typeface="Segoe UI" pitchFamily="34" charset="0"/>
              </a:rPr>
              <a:t>in different states have impacted the Ethanol Blending Program</a:t>
            </a:r>
          </a:p>
          <a:p>
            <a:pPr marL="34290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Lack of high-yielding, drought-tolerant </a:t>
            </a:r>
            <a:r>
              <a:rPr lang="en-IN" sz="1400" b="1" dirty="0" smtClean="0">
                <a:latin typeface="Segoe UI" pitchFamily="34" charset="0"/>
                <a:ea typeface="Segoe UI" pitchFamily="34" charset="0"/>
                <a:cs typeface="Segoe UI" pitchFamily="34" charset="0"/>
              </a:rPr>
              <a:t>jatropha seeds</a:t>
            </a:r>
          </a:p>
          <a:p>
            <a:pPr marL="342900" indent="-342900" algn="just">
              <a:spcAft>
                <a:spcPts val="1200"/>
              </a:spcAft>
              <a:buFont typeface="Arial" pitchFamily="34" charset="0"/>
              <a:buChar char="•"/>
            </a:pPr>
            <a:r>
              <a:rPr lang="en-IN" sz="1400" dirty="0" smtClean="0">
                <a:latin typeface="Segoe UI" pitchFamily="34" charset="0"/>
                <a:ea typeface="Segoe UI" pitchFamily="34" charset="0"/>
                <a:cs typeface="Segoe UI" pitchFamily="34" charset="0"/>
              </a:rPr>
              <a:t>Smaller land holdings, ownership issues with government or community owned wastelands, and little progress made by state governments to meet large scale </a:t>
            </a:r>
            <a:r>
              <a:rPr lang="en-IN" sz="1400" b="1" dirty="0" smtClean="0">
                <a:latin typeface="Segoe UI" pitchFamily="34" charset="0"/>
                <a:ea typeface="Segoe UI" pitchFamily="34" charset="0"/>
                <a:cs typeface="Segoe UI" pitchFamily="34" charset="0"/>
              </a:rPr>
              <a:t>jatropha plantations </a:t>
            </a:r>
            <a:r>
              <a:rPr lang="en-IN" sz="1400" dirty="0" smtClean="0">
                <a:latin typeface="Segoe UI" pitchFamily="34" charset="0"/>
                <a:ea typeface="Segoe UI" pitchFamily="34" charset="0"/>
                <a:cs typeface="Segoe UI" pitchFamily="34" charset="0"/>
              </a:rPr>
              <a:t>	</a:t>
            </a:r>
            <a:endParaRPr lang="en-IN" sz="1400" dirty="0">
              <a:latin typeface="Segoe UI" pitchFamily="34" charset="0"/>
              <a:ea typeface="Segoe UI" pitchFamily="34" charset="0"/>
              <a:cs typeface="Segoe U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flipH="1">
            <a:off x="6305522" y="4429132"/>
            <a:ext cx="2838478" cy="18478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677025" y="2571744"/>
            <a:ext cx="2466975" cy="184785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5E953C10-5EE1-4986-B65E-19C61F7D31A2}" type="slidenum">
              <a:rPr lang="en-IN" smtClean="0"/>
              <a:pPr/>
              <a:t>12</a:t>
            </a:fld>
            <a:endParaRPr lang="en-IN"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Arial Black" pitchFamily="34" charset="0"/>
              </a:rPr>
              <a:t>INTERNATIONAL SCENARIO</a:t>
            </a:r>
            <a:endParaRPr lang="en-US" sz="3200" dirty="0">
              <a:solidFill>
                <a:schemeClr val="bg1"/>
              </a:solidFill>
              <a:latin typeface="Arial Black" pitchFamily="34" charset="0"/>
            </a:endParaRPr>
          </a:p>
        </p:txBody>
      </p:sp>
      <p:sp>
        <p:nvSpPr>
          <p:cNvPr id="2" name="Striped Right Arrow 1"/>
          <p:cNvSpPr/>
          <p:nvPr/>
        </p:nvSpPr>
        <p:spPr>
          <a:xfrm>
            <a:off x="175294" y="1376772"/>
            <a:ext cx="1948433" cy="2376264"/>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Bookman Old Style" pitchFamily="18" charset="0"/>
              </a:rPr>
              <a:t>Present Status</a:t>
            </a:r>
            <a:endParaRPr lang="en-IN" b="1" dirty="0">
              <a:solidFill>
                <a:schemeClr val="tx1"/>
              </a:solidFill>
              <a:effectLst>
                <a:outerShdw blurRad="38100" dist="38100" dir="2700000" algn="tl">
                  <a:srgbClr val="000000">
                    <a:alpha val="43137"/>
                  </a:srgbClr>
                </a:outerShdw>
              </a:effectLst>
              <a:latin typeface="Bookman Old Style" pitchFamily="18" charset="0"/>
            </a:endParaRPr>
          </a:p>
        </p:txBody>
      </p:sp>
      <p:sp>
        <p:nvSpPr>
          <p:cNvPr id="3" name="Flowchart: Alternate Process 2"/>
          <p:cNvSpPr/>
          <p:nvPr/>
        </p:nvSpPr>
        <p:spPr>
          <a:xfrm>
            <a:off x="2123728" y="1196752"/>
            <a:ext cx="6552728" cy="273630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smtClean="0">
                <a:solidFill>
                  <a:schemeClr val="tx1"/>
                </a:solidFill>
                <a:latin typeface="Bookman Old Style" pitchFamily="18" charset="0"/>
              </a:rPr>
              <a:t>USA &amp; Brazil account for 80% of total Biofuel production, mainly bio-ethanol </a:t>
            </a:r>
          </a:p>
          <a:p>
            <a:pPr marL="285750" indent="-285750">
              <a:buFont typeface="Arial" pitchFamily="34" charset="0"/>
              <a:buChar char="•"/>
            </a:pPr>
            <a:r>
              <a:rPr lang="en-US" dirty="0">
                <a:solidFill>
                  <a:schemeClr val="tx1"/>
                </a:solidFill>
                <a:latin typeface="Bookman Old Style" pitchFamily="18" charset="0"/>
              </a:rPr>
              <a:t>EU accounts for about 90% of world’s biodiesel output</a:t>
            </a:r>
            <a:r>
              <a:rPr lang="en-US" dirty="0" smtClean="0">
                <a:solidFill>
                  <a:schemeClr val="tx1"/>
                </a:solidFill>
                <a:latin typeface="Bookman Old Style" pitchFamily="18" charset="0"/>
              </a:rPr>
              <a:t>.</a:t>
            </a:r>
          </a:p>
          <a:p>
            <a:pPr marL="285750" indent="-285750">
              <a:buFont typeface="Arial" pitchFamily="34" charset="0"/>
              <a:buChar char="•"/>
            </a:pPr>
            <a:r>
              <a:rPr lang="en-US" dirty="0" smtClean="0">
                <a:solidFill>
                  <a:schemeClr val="tx1"/>
                </a:solidFill>
                <a:latin typeface="Bookman Old Style" pitchFamily="18" charset="0"/>
              </a:rPr>
              <a:t>USA is the world’s largest consumer of Biofuels</a:t>
            </a:r>
          </a:p>
          <a:p>
            <a:pPr marL="285750" indent="-285750">
              <a:buFont typeface="Arial" pitchFamily="34" charset="0"/>
              <a:buChar char="•"/>
            </a:pPr>
            <a:r>
              <a:rPr lang="en-US" dirty="0" smtClean="0">
                <a:solidFill>
                  <a:schemeClr val="tx1"/>
                </a:solidFill>
                <a:latin typeface="Bookman Old Style" pitchFamily="18" charset="0"/>
              </a:rPr>
              <a:t>Biofuels provide 2.7% of worlds’ fuels for road transport</a:t>
            </a:r>
          </a:p>
          <a:p>
            <a:pPr marL="285750" indent="-285750">
              <a:buFont typeface="Arial" pitchFamily="34" charset="0"/>
              <a:buChar char="•"/>
            </a:pPr>
            <a:r>
              <a:rPr lang="en-US" dirty="0" smtClean="0">
                <a:solidFill>
                  <a:schemeClr val="tx1"/>
                </a:solidFill>
                <a:latin typeface="Bookman Old Style" pitchFamily="18" charset="0"/>
              </a:rPr>
              <a:t>31 countries mandate blending biofuels</a:t>
            </a:r>
            <a:endParaRPr lang="en-IN" dirty="0">
              <a:solidFill>
                <a:schemeClr val="tx1"/>
              </a:solidFill>
              <a:latin typeface="Bookman Old Style" pitchFamily="18" charset="0"/>
            </a:endParaRPr>
          </a:p>
        </p:txBody>
      </p:sp>
      <p:sp>
        <p:nvSpPr>
          <p:cNvPr id="5" name="AutoShape 2" descr="http://t1.gstatic.com/images?q=tbn:ANd9GcQ2qgEGP2pjWnWBZLy_qoH0N73x9BKRiRDBYajBlymYf8IV2uDpBIduV6PZo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7" name="AutoShape 4" descr="http://chinawaterrisk.org/wp-content/uploads/2012/04/Global-Biofuel-Production-2010.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47664" y="4297153"/>
            <a:ext cx="6950882" cy="2133600"/>
          </a:xfrm>
          <a:prstGeom prst="rect">
            <a:avLst/>
          </a:prstGeom>
        </p:spPr>
      </p:pic>
      <p:sp>
        <p:nvSpPr>
          <p:cNvPr id="10" name="Oval 9"/>
          <p:cNvSpPr/>
          <p:nvPr/>
        </p:nvSpPr>
        <p:spPr>
          <a:xfrm>
            <a:off x="6012160" y="4437112"/>
            <a:ext cx="2486386"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Slide Number Placeholder 10"/>
          <p:cNvSpPr>
            <a:spLocks noGrp="1"/>
          </p:cNvSpPr>
          <p:nvPr>
            <p:ph type="sldNum" sz="quarter" idx="12"/>
          </p:nvPr>
        </p:nvSpPr>
        <p:spPr/>
        <p:txBody>
          <a:bodyPr/>
          <a:lstStyle/>
          <a:p>
            <a:fld id="{5E953C10-5EE1-4986-B65E-19C61F7D31A2}" type="slidenum">
              <a:rPr lang="en-IN" smtClean="0"/>
              <a:pPr/>
              <a:t>13</a:t>
            </a:fld>
            <a:endParaRPr lang="en-IN" dirty="0"/>
          </a:p>
        </p:txBody>
      </p:sp>
    </p:spTree>
    <p:extLst>
      <p:ext uri="{BB962C8B-B14F-4D97-AF65-F5344CB8AC3E}">
        <p14:creationId xmlns="" xmlns:p14="http://schemas.microsoft.com/office/powerpoint/2010/main" val="411620041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Arial Black" pitchFamily="34" charset="0"/>
              </a:rPr>
              <a:t>INTERNATIONAL SCENARIO</a:t>
            </a:r>
            <a:endParaRPr lang="en-US" sz="3200" dirty="0">
              <a:solidFill>
                <a:schemeClr val="bg1"/>
              </a:solidFill>
              <a:latin typeface="Arial Black" pitchFamily="34" charset="0"/>
            </a:endParaRPr>
          </a:p>
        </p:txBody>
      </p:sp>
      <p:sp>
        <p:nvSpPr>
          <p:cNvPr id="2" name="Striped Right Arrow 1"/>
          <p:cNvSpPr/>
          <p:nvPr/>
        </p:nvSpPr>
        <p:spPr>
          <a:xfrm>
            <a:off x="175294" y="1340768"/>
            <a:ext cx="2164458" cy="2376264"/>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Bookman Old Style" pitchFamily="18" charset="0"/>
              </a:rPr>
              <a:t>Estimate</a:t>
            </a:r>
            <a:endParaRPr lang="en-IN" b="1" dirty="0">
              <a:solidFill>
                <a:schemeClr val="tx1"/>
              </a:solidFill>
              <a:effectLst>
                <a:outerShdw blurRad="38100" dist="38100" dir="2700000" algn="tl">
                  <a:srgbClr val="000000">
                    <a:alpha val="43137"/>
                  </a:srgbClr>
                </a:outerShdw>
              </a:effectLst>
              <a:latin typeface="Bookman Old Style" pitchFamily="18" charset="0"/>
            </a:endParaRPr>
          </a:p>
        </p:txBody>
      </p:sp>
      <p:sp>
        <p:nvSpPr>
          <p:cNvPr id="3" name="Flowchart: Alternate Process 2"/>
          <p:cNvSpPr/>
          <p:nvPr/>
        </p:nvSpPr>
        <p:spPr>
          <a:xfrm>
            <a:off x="2339752" y="1268760"/>
            <a:ext cx="6336704" cy="259228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700" dirty="0" smtClean="0">
                <a:solidFill>
                  <a:schemeClr val="tx1"/>
                </a:solidFill>
                <a:latin typeface="Bookman Old Style" pitchFamily="18" charset="0"/>
              </a:rPr>
              <a:t>IEA –potential to meet 5% of total road transport fuel demand by 2030 </a:t>
            </a:r>
          </a:p>
          <a:p>
            <a:pPr marL="285750" indent="-285750">
              <a:buFont typeface="Arial" pitchFamily="34" charset="0"/>
              <a:buChar char="•"/>
            </a:pPr>
            <a:r>
              <a:rPr lang="en-US" sz="1700" dirty="0" smtClean="0">
                <a:solidFill>
                  <a:schemeClr val="tx1"/>
                </a:solidFill>
                <a:latin typeface="Bookman Old Style" pitchFamily="18" charset="0"/>
              </a:rPr>
              <a:t>IEA – to meet 13% of total transport fuel demand and contributes to about 6% of global emission reductions by 2050.</a:t>
            </a:r>
          </a:p>
          <a:p>
            <a:pPr marL="285750" indent="-285750">
              <a:buFont typeface="Arial" pitchFamily="34" charset="0"/>
              <a:buChar char="•"/>
            </a:pPr>
            <a:r>
              <a:rPr lang="en-US" sz="1700" dirty="0" smtClean="0">
                <a:solidFill>
                  <a:schemeClr val="tx1"/>
                </a:solidFill>
                <a:latin typeface="Bookman Old Style" pitchFamily="18" charset="0"/>
              </a:rPr>
              <a:t>Emerging markets – India, China, Indonesia, Malaysia, Argentina </a:t>
            </a:r>
            <a:endParaRPr lang="en-IN" sz="1700" dirty="0">
              <a:solidFill>
                <a:schemeClr val="tx1"/>
              </a:solidFill>
              <a:latin typeface="Bookman Old Style" pitchFamily="18" charset="0"/>
            </a:endParaRPr>
          </a:p>
        </p:txBody>
      </p:sp>
      <p:sp>
        <p:nvSpPr>
          <p:cNvPr id="5" name="AutoShape 2" descr="http://t1.gstatic.com/images?q=tbn:ANd9GcQ2qgEGP2pjWnWBZLy_qoH0N73x9BKRiRDBYajBlymYf8IV2uDpBIduV6PZo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7" name="AutoShape 4" descr="http://chinawaterrisk.org/wp-content/uploads/2012/04/Global-Biofuel-Production-2010.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5294" y="4221088"/>
            <a:ext cx="3545583" cy="2420888"/>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39952" y="4047232"/>
            <a:ext cx="4536504" cy="2768600"/>
          </a:xfrm>
          <a:prstGeom prst="rect">
            <a:avLst/>
          </a:prstGeom>
        </p:spPr>
      </p:pic>
      <p:sp>
        <p:nvSpPr>
          <p:cNvPr id="9" name="TextBox 8"/>
          <p:cNvSpPr txBox="1"/>
          <p:nvPr/>
        </p:nvSpPr>
        <p:spPr>
          <a:xfrm>
            <a:off x="4153339" y="4036422"/>
            <a:ext cx="3875459" cy="369332"/>
          </a:xfrm>
          <a:prstGeom prst="rect">
            <a:avLst/>
          </a:prstGeom>
          <a:solidFill>
            <a:schemeClr val="bg1"/>
          </a:solidFill>
        </p:spPr>
        <p:txBody>
          <a:bodyPr wrap="square" rtlCol="0">
            <a:spAutoFit/>
          </a:bodyPr>
          <a:lstStyle/>
          <a:p>
            <a:pPr algn="ctr"/>
            <a:r>
              <a:rPr lang="en-US" b="1" dirty="0" smtClean="0"/>
              <a:t>Biodiesel growth by region 2010-20</a:t>
            </a:r>
            <a:endParaRPr lang="en-IN" b="1" dirty="0"/>
          </a:p>
        </p:txBody>
      </p:sp>
      <p:sp>
        <p:nvSpPr>
          <p:cNvPr id="10" name="TextBox 9"/>
          <p:cNvSpPr txBox="1"/>
          <p:nvPr/>
        </p:nvSpPr>
        <p:spPr>
          <a:xfrm>
            <a:off x="107504" y="4005064"/>
            <a:ext cx="3875459" cy="369332"/>
          </a:xfrm>
          <a:prstGeom prst="rect">
            <a:avLst/>
          </a:prstGeom>
          <a:solidFill>
            <a:schemeClr val="bg1"/>
          </a:solidFill>
        </p:spPr>
        <p:txBody>
          <a:bodyPr wrap="square" rtlCol="0">
            <a:spAutoFit/>
          </a:bodyPr>
          <a:lstStyle/>
          <a:p>
            <a:pPr algn="ctr"/>
            <a:r>
              <a:rPr lang="en-US" b="1" dirty="0" smtClean="0"/>
              <a:t>Biofuel demand by regions 2011-20</a:t>
            </a:r>
            <a:endParaRPr lang="en-IN" b="1" dirty="0"/>
          </a:p>
        </p:txBody>
      </p:sp>
      <p:sp>
        <p:nvSpPr>
          <p:cNvPr id="11" name="Rectangle 10"/>
          <p:cNvSpPr/>
          <p:nvPr/>
        </p:nvSpPr>
        <p:spPr>
          <a:xfrm>
            <a:off x="5593998" y="3173363"/>
            <a:ext cx="2500314" cy="720197"/>
          </a:xfrm>
          <a:prstGeom prst="rect">
            <a:avLst/>
          </a:prstGeom>
        </p:spPr>
        <p:txBody>
          <a:bodyPr wrap="square">
            <a:spAutoFit/>
          </a:bodyPr>
          <a:lstStyle/>
          <a:p>
            <a:pPr marL="342900" lvl="0" indent="-342900">
              <a:spcBef>
                <a:spcPct val="20000"/>
              </a:spcBef>
            </a:pPr>
            <a:r>
              <a:rPr lang="en-IN" sz="1200" dirty="0" smtClean="0">
                <a:solidFill>
                  <a:schemeClr val="accent1">
                    <a:lumMod val="75000"/>
                  </a:schemeClr>
                </a:solidFill>
                <a:latin typeface="Segoe UI" pitchFamily="34" charset="0"/>
                <a:ea typeface="Segoe UI" pitchFamily="34" charset="0"/>
                <a:cs typeface="Segoe UI" pitchFamily="34" charset="0"/>
              </a:rPr>
              <a:t>Brazil Biofuel Policy: 	1975</a:t>
            </a:r>
          </a:p>
          <a:p>
            <a:pPr marL="342900" lvl="0" indent="-342900">
              <a:spcBef>
                <a:spcPct val="20000"/>
              </a:spcBef>
            </a:pPr>
            <a:r>
              <a:rPr lang="en-IN" sz="1200" dirty="0" smtClean="0">
                <a:solidFill>
                  <a:schemeClr val="accent1">
                    <a:lumMod val="75000"/>
                  </a:schemeClr>
                </a:solidFill>
                <a:latin typeface="Segoe UI" pitchFamily="34" charset="0"/>
                <a:ea typeface="Segoe UI" pitchFamily="34" charset="0"/>
                <a:cs typeface="Segoe UI" pitchFamily="34" charset="0"/>
              </a:rPr>
              <a:t>USA Biofuel Policy: 	1992</a:t>
            </a:r>
          </a:p>
          <a:p>
            <a:pPr marL="342900" lvl="0" indent="-342900">
              <a:spcBef>
                <a:spcPct val="20000"/>
              </a:spcBef>
            </a:pPr>
            <a:r>
              <a:rPr lang="en-IN" sz="1200" dirty="0" smtClean="0">
                <a:solidFill>
                  <a:schemeClr val="accent1">
                    <a:lumMod val="75000"/>
                  </a:schemeClr>
                </a:solidFill>
                <a:latin typeface="Segoe UI" pitchFamily="34" charset="0"/>
                <a:ea typeface="Segoe UI" pitchFamily="34" charset="0"/>
                <a:cs typeface="Segoe UI" pitchFamily="34" charset="0"/>
              </a:rPr>
              <a:t>Indonesia Biofuel Policy: 	2009</a:t>
            </a:r>
          </a:p>
        </p:txBody>
      </p:sp>
      <p:sp>
        <p:nvSpPr>
          <p:cNvPr id="12" name="Slide Number Placeholder 11"/>
          <p:cNvSpPr>
            <a:spLocks noGrp="1"/>
          </p:cNvSpPr>
          <p:nvPr>
            <p:ph type="sldNum" sz="quarter" idx="12"/>
          </p:nvPr>
        </p:nvSpPr>
        <p:spPr/>
        <p:txBody>
          <a:bodyPr/>
          <a:lstStyle/>
          <a:p>
            <a:fld id="{5E953C10-5EE1-4986-B65E-19C61F7D31A2}" type="slidenum">
              <a:rPr lang="en-IN" smtClean="0"/>
              <a:pPr/>
              <a:t>14</a:t>
            </a:fld>
            <a:endParaRPr lang="en-IN" dirty="0"/>
          </a:p>
        </p:txBody>
      </p:sp>
    </p:spTree>
    <p:extLst>
      <p:ext uri="{BB962C8B-B14F-4D97-AF65-F5344CB8AC3E}">
        <p14:creationId xmlns="" xmlns:p14="http://schemas.microsoft.com/office/powerpoint/2010/main" val="358140660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Arial Black" pitchFamily="34" charset="0"/>
              </a:rPr>
              <a:t>INTERNATIONAL SCENARIO</a:t>
            </a:r>
            <a:endParaRPr lang="en-US" sz="3200" dirty="0">
              <a:solidFill>
                <a:schemeClr val="bg1"/>
              </a:solidFill>
              <a:latin typeface="Arial Black" pitchFamily="34" charset="0"/>
            </a:endParaRPr>
          </a:p>
        </p:txBody>
      </p:sp>
      <p:sp>
        <p:nvSpPr>
          <p:cNvPr id="5" name="AutoShape 2" descr="http://t1.gstatic.com/images?q=tbn:ANd9GcQ2qgEGP2pjWnWBZLy_qoH0N73x9BKRiRDBYajBlymYf8IV2uDpBIduV6PZo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7" name="AutoShape 4" descr="http://chinawaterrisk.org/wp-content/uploads/2012/04/Global-Biofuel-Production-2010.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 name="Slide Number Placeholder 11"/>
          <p:cNvSpPr>
            <a:spLocks noGrp="1"/>
          </p:cNvSpPr>
          <p:nvPr>
            <p:ph type="sldNum" sz="quarter" idx="12"/>
          </p:nvPr>
        </p:nvSpPr>
        <p:spPr/>
        <p:txBody>
          <a:bodyPr/>
          <a:lstStyle/>
          <a:p>
            <a:fld id="{5E953C10-5EE1-4986-B65E-19C61F7D31A2}" type="slidenum">
              <a:rPr lang="en-IN" smtClean="0"/>
              <a:pPr/>
              <a:t>15</a:t>
            </a:fld>
            <a:endParaRPr lang="en-IN" dirty="0"/>
          </a:p>
        </p:txBody>
      </p:sp>
      <p:pic>
        <p:nvPicPr>
          <p:cNvPr id="1026" name="Picture 2"/>
          <p:cNvPicPr>
            <a:picLocks noChangeAspect="1" noChangeArrowheads="1"/>
          </p:cNvPicPr>
          <p:nvPr/>
        </p:nvPicPr>
        <p:blipFill>
          <a:blip r:embed="rId2"/>
          <a:srcRect/>
          <a:stretch>
            <a:fillRect/>
          </a:stretch>
        </p:blipFill>
        <p:spPr bwMode="auto">
          <a:xfrm>
            <a:off x="4071934" y="1214422"/>
            <a:ext cx="4457700" cy="23907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57158" y="3786190"/>
            <a:ext cx="3486150" cy="1962150"/>
          </a:xfrm>
          <a:prstGeom prst="rect">
            <a:avLst/>
          </a:prstGeom>
          <a:noFill/>
          <a:ln w="9525">
            <a:noFill/>
            <a:miter lim="800000"/>
            <a:headEnd/>
            <a:tailEnd/>
          </a:ln>
          <a:effectLst/>
        </p:spPr>
      </p:pic>
      <p:sp>
        <p:nvSpPr>
          <p:cNvPr id="15" name="Rectangle 14"/>
          <p:cNvSpPr/>
          <p:nvPr/>
        </p:nvSpPr>
        <p:spPr>
          <a:xfrm>
            <a:off x="500034" y="1928802"/>
            <a:ext cx="3014864" cy="523220"/>
          </a:xfrm>
          <a:prstGeom prst="rect">
            <a:avLst/>
          </a:prstGeom>
        </p:spPr>
        <p:txBody>
          <a:bodyPr wrap="none">
            <a:spAutoFit/>
          </a:bodyPr>
          <a:lstStyle/>
          <a:p>
            <a:pPr lvl="0"/>
            <a:r>
              <a:rPr lang="en-US" sz="2800" dirty="0" smtClean="0">
                <a:solidFill>
                  <a:schemeClr val="bg1">
                    <a:lumMod val="65000"/>
                  </a:schemeClr>
                </a:solidFill>
                <a:latin typeface="Arial Black" pitchFamily="34" charset="0"/>
              </a:rPr>
              <a:t>LATEST NEWS</a:t>
            </a:r>
            <a:endParaRPr lang="en-US" sz="2800" dirty="0">
              <a:solidFill>
                <a:schemeClr val="bg1">
                  <a:lumMod val="65000"/>
                </a:schemeClr>
              </a:solidFill>
              <a:latin typeface="Arial Black" pitchFamily="34" charset="0"/>
            </a:endParaRPr>
          </a:p>
        </p:txBody>
      </p:sp>
      <p:pic>
        <p:nvPicPr>
          <p:cNvPr id="1028" name="Picture 4"/>
          <p:cNvPicPr>
            <a:picLocks noChangeAspect="1" noChangeArrowheads="1"/>
          </p:cNvPicPr>
          <p:nvPr/>
        </p:nvPicPr>
        <p:blipFill>
          <a:blip r:embed="rId4"/>
          <a:srcRect/>
          <a:stretch>
            <a:fillRect/>
          </a:stretch>
        </p:blipFill>
        <p:spPr bwMode="auto">
          <a:xfrm>
            <a:off x="4000496" y="3714752"/>
            <a:ext cx="4643470" cy="1143008"/>
          </a:xfrm>
          <a:prstGeom prst="rect">
            <a:avLst/>
          </a:prstGeom>
          <a:noFill/>
          <a:ln w="9525">
            <a:noFill/>
            <a:miter lim="800000"/>
            <a:headEnd/>
            <a:tailEnd/>
          </a:ln>
          <a:effectLst/>
        </p:spPr>
      </p:pic>
    </p:spTree>
    <p:extLst>
      <p:ext uri="{BB962C8B-B14F-4D97-AF65-F5344CB8AC3E}">
        <p14:creationId xmlns="" xmlns:p14="http://schemas.microsoft.com/office/powerpoint/2010/main" val="358140660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latin typeface="Arial Black" pitchFamily="34" charset="0"/>
              </a:rPr>
              <a:t>RECOMMENDATIONS ( On existing policies </a:t>
            </a:r>
            <a:r>
              <a:rPr lang="en-US" sz="3200" dirty="0" smtClean="0">
                <a:solidFill>
                  <a:schemeClr val="bg1"/>
                </a:solidFill>
                <a:latin typeface="Arial Black" pitchFamily="34" charset="0"/>
              </a:rPr>
              <a:t>)</a:t>
            </a:r>
            <a:endParaRPr lang="en-US" sz="3200" dirty="0">
              <a:solidFill>
                <a:schemeClr val="bg1"/>
              </a:solidFill>
              <a:latin typeface="Arial Black" pitchFamily="34" charset="0"/>
            </a:endParaRPr>
          </a:p>
        </p:txBody>
      </p:sp>
      <p:sp>
        <p:nvSpPr>
          <p:cNvPr id="6" name="Content Placeholder 2"/>
          <p:cNvSpPr txBox="1">
            <a:spLocks/>
          </p:cNvSpPr>
          <p:nvPr/>
        </p:nvSpPr>
        <p:spPr>
          <a:xfrm>
            <a:off x="457200" y="990600"/>
            <a:ext cx="8229600" cy="5562600"/>
          </a:xfrm>
          <a:prstGeom prst="rect">
            <a:avLst/>
          </a:prstGeom>
        </p:spPr>
        <p:txBody>
          <a:bodyPr>
            <a:normAutofit/>
          </a:bodyPr>
          <a:lstStyle/>
          <a:p>
            <a:pPr marL="342900" lvl="0" indent="-342900" algn="just">
              <a:spcBef>
                <a:spcPct val="20000"/>
              </a:spcBef>
              <a:buFont typeface="Arial" pitchFamily="34" charset="0"/>
              <a:buChar char="•"/>
            </a:pPr>
            <a:endParaRPr lang="en-IN" dirty="0" smtClean="0">
              <a:solidFill>
                <a:prstClr val="black"/>
              </a:solidFill>
              <a:latin typeface="Segoe UI" pitchFamily="34" charset="0"/>
              <a:ea typeface="Segoe UI" pitchFamily="34" charset="0"/>
              <a:cs typeface="Segoe UI" pitchFamily="34" charset="0"/>
            </a:endParaRPr>
          </a:p>
          <a:p>
            <a:pPr marL="342900" lvl="0" indent="-342900" algn="just">
              <a:spcBef>
                <a:spcPct val="20000"/>
              </a:spcBef>
              <a:buFont typeface="Arial" pitchFamily="34" charset="0"/>
              <a:buChar char="•"/>
            </a:pPr>
            <a:r>
              <a:rPr lang="en-IN" b="1" i="1" dirty="0" smtClean="0">
                <a:solidFill>
                  <a:schemeClr val="tx2"/>
                </a:solidFill>
                <a:latin typeface="Segoe UI" pitchFamily="34" charset="0"/>
                <a:ea typeface="Segoe UI" pitchFamily="34" charset="0"/>
                <a:cs typeface="Segoe UI" pitchFamily="34" charset="0"/>
              </a:rPr>
              <a:t>On existing policies : </a:t>
            </a:r>
          </a:p>
          <a:p>
            <a:pPr marL="342900" lvl="0" indent="-342900" algn="just">
              <a:spcBef>
                <a:spcPct val="20000"/>
              </a:spcBef>
            </a:pPr>
            <a:endParaRPr lang="en-IN" dirty="0">
              <a:solidFill>
                <a:prstClr val="black"/>
              </a:solidFill>
              <a:latin typeface="Segoe UI" pitchFamily="34" charset="0"/>
              <a:ea typeface="Segoe UI" pitchFamily="34" charset="0"/>
              <a:cs typeface="Segoe UI" pitchFamily="34" charset="0"/>
            </a:endParaRPr>
          </a:p>
          <a:p>
            <a:pPr marL="342900" lvl="0" indent="-342900" algn="just">
              <a:lnSpc>
                <a:spcPct val="150000"/>
              </a:lnSpc>
              <a:spcBef>
                <a:spcPct val="20000"/>
              </a:spcBef>
              <a:buFont typeface="Wingdings" pitchFamily="2" charset="2"/>
              <a:buChar char="Ø"/>
            </a:pPr>
            <a:r>
              <a:rPr lang="en-IN" dirty="0">
                <a:solidFill>
                  <a:prstClr val="black"/>
                </a:solidFill>
                <a:latin typeface="Segoe UI" pitchFamily="34" charset="0"/>
                <a:ea typeface="Segoe UI" pitchFamily="34" charset="0"/>
                <a:cs typeface="Segoe UI" pitchFamily="34" charset="0"/>
              </a:rPr>
              <a:t>The provision of contract farming will lead to corporatization of plantation which will be detrimental to the interests of  marginal farmers and growers. </a:t>
            </a:r>
            <a:endParaRPr lang="en-IN" dirty="0" smtClean="0">
              <a:solidFill>
                <a:prstClr val="black"/>
              </a:solidFill>
              <a:latin typeface="Segoe UI" pitchFamily="34" charset="0"/>
              <a:ea typeface="Segoe UI" pitchFamily="34" charset="0"/>
              <a:cs typeface="Segoe UI" pitchFamily="34" charset="0"/>
            </a:endParaRPr>
          </a:p>
          <a:p>
            <a:pPr marL="342900" lvl="0" indent="-342900" algn="just">
              <a:lnSpc>
                <a:spcPct val="150000"/>
              </a:lnSpc>
              <a:spcBef>
                <a:spcPct val="20000"/>
              </a:spcBef>
              <a:buFont typeface="Wingdings" pitchFamily="2" charset="2"/>
              <a:buChar char="Ø"/>
            </a:pPr>
            <a:r>
              <a:rPr lang="en-IN" dirty="0" smtClean="0">
                <a:solidFill>
                  <a:prstClr val="black"/>
                </a:solidFill>
                <a:latin typeface="Segoe UI" pitchFamily="34" charset="0"/>
                <a:ea typeface="Segoe UI" pitchFamily="34" charset="0"/>
                <a:cs typeface="Segoe UI" pitchFamily="34" charset="0"/>
              </a:rPr>
              <a:t>MSP must be at per with the other agricultural items (in fact initially should be more lucrative to the farmers ) ;</a:t>
            </a:r>
          </a:p>
          <a:p>
            <a:pPr marL="342900" lvl="0" indent="-342900" algn="just">
              <a:lnSpc>
                <a:spcPct val="150000"/>
              </a:lnSpc>
              <a:spcBef>
                <a:spcPct val="20000"/>
              </a:spcBef>
              <a:buFont typeface="Wingdings" pitchFamily="2" charset="2"/>
              <a:buChar char="Ø"/>
            </a:pPr>
            <a:r>
              <a:rPr lang="en-IN" dirty="0" smtClean="0">
                <a:solidFill>
                  <a:prstClr val="black"/>
                </a:solidFill>
                <a:latin typeface="Segoe UI" pitchFamily="34" charset="0"/>
                <a:ea typeface="Segoe UI" pitchFamily="34" charset="0"/>
                <a:cs typeface="Segoe UI" pitchFamily="34" charset="0"/>
              </a:rPr>
              <a:t> We need to focus on states where the pollution is maximum ;</a:t>
            </a:r>
          </a:p>
          <a:p>
            <a:pPr marL="342900" lvl="0" indent="-342900" algn="just">
              <a:lnSpc>
                <a:spcPct val="150000"/>
              </a:lnSpc>
              <a:spcBef>
                <a:spcPct val="20000"/>
              </a:spcBef>
              <a:buFont typeface="Wingdings" pitchFamily="2" charset="2"/>
              <a:buChar char="Ø"/>
            </a:pPr>
            <a:r>
              <a:rPr lang="en-IN" dirty="0" smtClean="0">
                <a:solidFill>
                  <a:prstClr val="black"/>
                </a:solidFill>
                <a:latin typeface="Segoe UI" pitchFamily="34" charset="0"/>
                <a:ea typeface="Segoe UI" pitchFamily="34" charset="0"/>
                <a:cs typeface="Segoe UI" pitchFamily="34" charset="0"/>
              </a:rPr>
              <a:t> More strictness on the execution portion ; </a:t>
            </a:r>
          </a:p>
          <a:p>
            <a:pPr marL="342900" indent="-342900" algn="just">
              <a:lnSpc>
                <a:spcPct val="150000"/>
              </a:lnSpc>
              <a:spcBef>
                <a:spcPct val="20000"/>
              </a:spcBef>
              <a:buFont typeface="Wingdings" pitchFamily="2" charset="2"/>
              <a:buChar char="Ø"/>
            </a:pPr>
            <a:r>
              <a:rPr lang="en-IN" dirty="0" smtClean="0">
                <a:solidFill>
                  <a:prstClr val="black"/>
                </a:solidFill>
                <a:latin typeface="Segoe UI" pitchFamily="34" charset="0"/>
                <a:ea typeface="Segoe UI" pitchFamily="34" charset="0"/>
                <a:cs typeface="Segoe UI" pitchFamily="34" charset="0"/>
              </a:rPr>
              <a:t>Cultivation of plants bearing non edible oil should be done on uncultivable  wasteland ( In India conventionally wasteland is any land which is unoccupied, undeveloped or unutilized)</a:t>
            </a:r>
          </a:p>
          <a:p>
            <a:pPr marL="342900" lvl="0" indent="-342900" algn="just">
              <a:spcBef>
                <a:spcPct val="20000"/>
              </a:spcBef>
              <a:buFont typeface="Wingdings" pitchFamily="2" charset="2"/>
              <a:buChar char="Ø"/>
            </a:pPr>
            <a:endParaRPr lang="en-IN" dirty="0">
              <a:solidFill>
                <a:prstClr val="black"/>
              </a:solidFill>
              <a:latin typeface="Segoe UI" pitchFamily="34" charset="0"/>
              <a:ea typeface="Segoe UI" pitchFamily="34" charset="0"/>
              <a:cs typeface="Segoe UI" pitchFamily="34" charset="0"/>
            </a:endParaRPr>
          </a:p>
          <a:p>
            <a:pPr marL="342900" lvl="0" indent="-342900" algn="just">
              <a:spcBef>
                <a:spcPct val="20000"/>
              </a:spcBef>
              <a:buFont typeface="Arial" pitchFamily="34" charset="0"/>
              <a:buChar char="•"/>
            </a:pPr>
            <a:endParaRPr lang="en-IN" dirty="0">
              <a:solidFill>
                <a:prstClr val="black"/>
              </a:solidFill>
              <a:latin typeface="Segoe UI" pitchFamily="34" charset="0"/>
              <a:ea typeface="Segoe UI" pitchFamily="34" charset="0"/>
              <a:cs typeface="Segoe UI" pitchFamily="34" charset="0"/>
            </a:endParaRPr>
          </a:p>
          <a:p>
            <a:pPr marL="342900" lvl="0" indent="-342900" algn="just">
              <a:spcBef>
                <a:spcPct val="20000"/>
              </a:spcBef>
              <a:buFont typeface="Arial" pitchFamily="34" charset="0"/>
              <a:buChar char="•"/>
            </a:pPr>
            <a:endParaRPr lang="en-IN" dirty="0">
              <a:solidFill>
                <a:prstClr val="black"/>
              </a:solidFill>
              <a:latin typeface="Segoe UI" pitchFamily="34" charset="0"/>
              <a:ea typeface="Segoe UI" pitchFamily="34" charset="0"/>
              <a:cs typeface="Segoe UI" pitchFamily="34" charset="0"/>
            </a:endParaRPr>
          </a:p>
          <a:p>
            <a:pPr marL="342900" marR="0" indent="-342900" algn="just" fontAlgn="auto">
              <a:spcBef>
                <a:spcPct val="20000"/>
              </a:spcBef>
              <a:spcAft>
                <a:spcPts val="0"/>
              </a:spcAft>
              <a:buClrTx/>
              <a:buSzTx/>
              <a:buFont typeface="Arial" pitchFamily="34" charset="0"/>
              <a:buChar char="•"/>
              <a:tabLst/>
              <a:defRPr/>
            </a:pPr>
            <a:endParaRPr lang="en-IN" dirty="0">
              <a:latin typeface="Segoe UI" pitchFamily="34" charset="0"/>
              <a:ea typeface="Segoe UI" pitchFamily="34" charset="0"/>
              <a:cs typeface="Segoe UI"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b="0" i="0" u="none" strike="noStrike" kern="120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cleanenergyministerial.org/images/evi_chart2.gif"/>
          <p:cNvPicPr>
            <a:picLocks noChangeAspect="1" noChangeArrowheads="1"/>
          </p:cNvPicPr>
          <p:nvPr/>
        </p:nvPicPr>
        <p:blipFill>
          <a:blip r:embed="rId2" cstate="print"/>
          <a:srcRect/>
          <a:stretch>
            <a:fillRect/>
          </a:stretch>
        </p:blipFill>
        <p:spPr bwMode="auto">
          <a:xfrm>
            <a:off x="0" y="908720"/>
            <a:ext cx="9270218" cy="5949280"/>
          </a:xfrm>
          <a:prstGeom prst="rect">
            <a:avLst/>
          </a:prstGeom>
          <a:noFill/>
        </p:spPr>
      </p:pic>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latin typeface="Arial Black" pitchFamily="34" charset="0"/>
              </a:rPr>
              <a:t>RECOMMENDATIONS ( Alternative Policies)</a:t>
            </a:r>
            <a:endParaRPr lang="en-US" sz="2800" dirty="0">
              <a:solidFill>
                <a:schemeClr val="bg1"/>
              </a:solidFill>
              <a:latin typeface="Arial Black" pitchFamily="34" charset="0"/>
            </a:endParaRPr>
          </a:p>
        </p:txBody>
      </p:sp>
      <p:sp>
        <p:nvSpPr>
          <p:cNvPr id="6" name="Content Placeholder 2"/>
          <p:cNvSpPr txBox="1">
            <a:spLocks/>
          </p:cNvSpPr>
          <p:nvPr/>
        </p:nvSpPr>
        <p:spPr>
          <a:xfrm>
            <a:off x="457200" y="990600"/>
            <a:ext cx="8229600" cy="5562600"/>
          </a:xfrm>
          <a:prstGeom prst="rect">
            <a:avLst/>
          </a:prstGeom>
        </p:spPr>
        <p:txBody>
          <a:bodyPr>
            <a:normAutofit/>
          </a:bodyPr>
          <a:lstStyle/>
          <a:p>
            <a:pPr marL="342900" marR="0" indent="-342900" algn="just" fontAlgn="auto">
              <a:spcBef>
                <a:spcPct val="20000"/>
              </a:spcBef>
              <a:spcAft>
                <a:spcPts val="0"/>
              </a:spcAft>
              <a:buClrTx/>
              <a:buSzTx/>
              <a:buFont typeface="Arial" pitchFamily="34" charset="0"/>
              <a:buChar char="•"/>
              <a:tabLst/>
              <a:defRPr/>
            </a:pPr>
            <a:endParaRPr lang="en-IN" dirty="0">
              <a:latin typeface="Segoe UI" pitchFamily="34" charset="0"/>
              <a:ea typeface="Segoe UI" pitchFamily="34" charset="0"/>
              <a:cs typeface="Segoe UI"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b="0" i="0" u="none" strike="noStrike" kern="120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sp>
        <p:nvSpPr>
          <p:cNvPr id="7" name="TextBox 6"/>
          <p:cNvSpPr txBox="1"/>
          <p:nvPr/>
        </p:nvSpPr>
        <p:spPr>
          <a:xfrm>
            <a:off x="3347864" y="1700809"/>
            <a:ext cx="5400600" cy="646331"/>
          </a:xfrm>
          <a:prstGeom prst="rect">
            <a:avLst/>
          </a:prstGeom>
          <a:noFill/>
        </p:spPr>
        <p:txBody>
          <a:bodyPr wrap="square" rtlCol="0">
            <a:spAutoFit/>
          </a:bodyPr>
          <a:lstStyle/>
          <a:p>
            <a:pPr>
              <a:buFont typeface="Wingdings" pitchFamily="2" charset="2"/>
              <a:buChar char="ü"/>
            </a:pPr>
            <a:endParaRPr lang="en-US" dirty="0" smtClean="0"/>
          </a:p>
          <a:p>
            <a:pPr>
              <a:buFont typeface="Wingdings" pitchFamily="2" charset="2"/>
              <a:buChar char="ü"/>
            </a:pPr>
            <a:endParaRPr lang="en-US" dirty="0"/>
          </a:p>
        </p:txBody>
      </p:sp>
      <p:sp>
        <p:nvSpPr>
          <p:cNvPr id="8" name="TextBox 7"/>
          <p:cNvSpPr txBox="1"/>
          <p:nvPr/>
        </p:nvSpPr>
        <p:spPr>
          <a:xfrm>
            <a:off x="4283968" y="2411596"/>
            <a:ext cx="2736304" cy="369332"/>
          </a:xfrm>
          <a:prstGeom prst="rect">
            <a:avLst/>
          </a:prstGeom>
          <a:noFill/>
        </p:spPr>
        <p:txBody>
          <a:bodyPr wrap="square" rtlCol="0">
            <a:spAutoFit/>
          </a:bodyPr>
          <a:lstStyle/>
          <a:p>
            <a:r>
              <a:rPr lang="en-US" b="1" i="1" dirty="0" smtClean="0">
                <a:solidFill>
                  <a:schemeClr val="tx2"/>
                </a:solidFill>
              </a:rPr>
              <a:t>Electronic Vehicles (EV):</a:t>
            </a:r>
            <a:endParaRPr lang="en-US" b="1" i="1" dirty="0">
              <a:solidFill>
                <a:schemeClr val="tx2"/>
              </a:solidFill>
            </a:endParaRPr>
          </a:p>
        </p:txBody>
      </p:sp>
      <p:sp>
        <p:nvSpPr>
          <p:cNvPr id="9" name="TextBox 8"/>
          <p:cNvSpPr txBox="1"/>
          <p:nvPr/>
        </p:nvSpPr>
        <p:spPr>
          <a:xfrm>
            <a:off x="4067944" y="2948751"/>
            <a:ext cx="4104456" cy="1200329"/>
          </a:xfrm>
          <a:prstGeom prst="rect">
            <a:avLst/>
          </a:prstGeom>
          <a:noFill/>
        </p:spPr>
        <p:txBody>
          <a:bodyPr wrap="square" rtlCol="0">
            <a:spAutoFit/>
          </a:bodyPr>
          <a:lstStyle/>
          <a:p>
            <a:pPr>
              <a:buFont typeface="Wingdings" pitchFamily="2" charset="2"/>
              <a:buChar char="ü"/>
            </a:pPr>
            <a:r>
              <a:rPr lang="en-US" dirty="0" smtClean="0"/>
              <a:t>  Vehicles having zero emission ;</a:t>
            </a:r>
          </a:p>
          <a:p>
            <a:pPr>
              <a:buFont typeface="Wingdings" pitchFamily="2" charset="2"/>
              <a:buChar char="ü"/>
            </a:pPr>
            <a:r>
              <a:rPr lang="en-US" dirty="0" smtClean="0"/>
              <a:t> 20 million EV’s by 2020 ; </a:t>
            </a:r>
          </a:p>
          <a:p>
            <a:pPr>
              <a:buFont typeface="Wingdings" pitchFamily="2" charset="2"/>
              <a:buChar char="ü"/>
            </a:pPr>
            <a:r>
              <a:rPr lang="en-US" dirty="0" smtClean="0"/>
              <a:t>  EV’s of India :Mahindra REVAi , Indica Vista  </a:t>
            </a:r>
            <a:endParaRPr lang="en-US" dirty="0"/>
          </a:p>
        </p:txBody>
      </p:sp>
    </p:spTree>
    <p:extLst>
      <p:ext uri="{BB962C8B-B14F-4D97-AF65-F5344CB8AC3E}">
        <p14:creationId xmlns="" xmlns:p14="http://schemas.microsoft.com/office/powerpoint/2010/main" val="206719599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Arial Black" pitchFamily="34" charset="0"/>
              </a:rPr>
              <a:t>CONCLUDING REMARKS</a:t>
            </a:r>
            <a:endParaRPr lang="en-US" sz="3200" dirty="0">
              <a:solidFill>
                <a:schemeClr val="bg1"/>
              </a:solidFill>
              <a:latin typeface="Arial Black" pitchFamily="34" charset="0"/>
            </a:endParaRPr>
          </a:p>
        </p:txBody>
      </p:sp>
      <p:sp>
        <p:nvSpPr>
          <p:cNvPr id="5" name="Content Placeholder 2"/>
          <p:cNvSpPr txBox="1">
            <a:spLocks/>
          </p:cNvSpPr>
          <p:nvPr/>
        </p:nvSpPr>
        <p:spPr>
          <a:xfrm>
            <a:off x="457200" y="1214422"/>
            <a:ext cx="7139136" cy="5338778"/>
          </a:xfrm>
          <a:prstGeom prst="rect">
            <a:avLst/>
          </a:prstGeom>
        </p:spPr>
        <p:txBody>
          <a:bodyPr>
            <a:noAutofit/>
          </a:bodyPr>
          <a:lstStyle/>
          <a:p>
            <a:pPr marL="342900" indent="-342900" algn="just">
              <a:spcAft>
                <a:spcPts val="1200"/>
              </a:spcAft>
              <a:buFont typeface="Arial" pitchFamily="34" charset="0"/>
              <a:buChar char="•"/>
            </a:pPr>
            <a:endParaRPr lang="en-IN" sz="1400" dirty="0" smtClean="0">
              <a:latin typeface="Segoe UI" pitchFamily="34" charset="0"/>
              <a:ea typeface="Segoe UI" pitchFamily="34" charset="0"/>
              <a:cs typeface="Segoe UI" pitchFamily="34" charset="0"/>
            </a:endParaRPr>
          </a:p>
          <a:p>
            <a:pPr marL="342900" indent="-342900" algn="just">
              <a:spcAft>
                <a:spcPts val="1200"/>
              </a:spcAft>
              <a:buFont typeface="Arial" pitchFamily="34" charset="0"/>
              <a:buChar char="•"/>
            </a:pPr>
            <a:endParaRPr lang="en-IN" sz="1400" dirty="0" smtClean="0">
              <a:latin typeface="Segoe UI" pitchFamily="34" charset="0"/>
              <a:ea typeface="Segoe UI" pitchFamily="34" charset="0"/>
              <a:cs typeface="Segoe UI" pitchFamily="34" charset="0"/>
            </a:endParaRPr>
          </a:p>
          <a:p>
            <a:pPr marL="342900" indent="-342900" algn="just">
              <a:spcAft>
                <a:spcPts val="1200"/>
              </a:spcAft>
              <a:buFont typeface="Wingdings" pitchFamily="2" charset="2"/>
              <a:buChar char="ü"/>
            </a:pPr>
            <a:r>
              <a:rPr lang="en-IN" sz="2000" dirty="0" smtClean="0">
                <a:latin typeface="Segoe UI" pitchFamily="34" charset="0"/>
                <a:ea typeface="Segoe UI" pitchFamily="34" charset="0"/>
                <a:cs typeface="Segoe UI" pitchFamily="34" charset="0"/>
              </a:rPr>
              <a:t>Energy is a critical input for socio-economic development</a:t>
            </a:r>
          </a:p>
          <a:p>
            <a:pPr marL="342900" indent="-342900" algn="just">
              <a:spcAft>
                <a:spcPts val="1200"/>
              </a:spcAft>
              <a:buFont typeface="Wingdings" pitchFamily="2" charset="2"/>
              <a:buChar char="ü"/>
            </a:pPr>
            <a:r>
              <a:rPr lang="en-IN" sz="2000" dirty="0" smtClean="0">
                <a:latin typeface="Segoe UI" pitchFamily="34" charset="0"/>
                <a:ea typeface="Segoe UI" pitchFamily="34" charset="0"/>
                <a:cs typeface="Segoe UI" pitchFamily="34" charset="0"/>
              </a:rPr>
              <a:t>There is a need to enhance the feedstock storage.</a:t>
            </a:r>
          </a:p>
          <a:p>
            <a:pPr marL="342900" indent="-342900" algn="just">
              <a:spcAft>
                <a:spcPts val="1200"/>
              </a:spcAft>
              <a:buFont typeface="Wingdings" pitchFamily="2" charset="2"/>
              <a:buChar char="ü"/>
            </a:pPr>
            <a:r>
              <a:rPr lang="en-IN" sz="2000" dirty="0" smtClean="0">
                <a:latin typeface="Segoe UI" pitchFamily="34" charset="0"/>
                <a:ea typeface="Segoe UI" pitchFamily="34" charset="0"/>
                <a:cs typeface="Segoe UI" pitchFamily="34" charset="0"/>
              </a:rPr>
              <a:t>Conflict with food security</a:t>
            </a:r>
          </a:p>
          <a:p>
            <a:pPr marL="342900" indent="-342900" algn="just">
              <a:spcAft>
                <a:spcPts val="1200"/>
              </a:spcAft>
              <a:buFont typeface="Wingdings" pitchFamily="2" charset="2"/>
              <a:buChar char="ü"/>
            </a:pPr>
            <a:r>
              <a:rPr lang="en-IN" sz="2000" dirty="0" smtClean="0">
                <a:latin typeface="Segoe UI" pitchFamily="34" charset="0"/>
                <a:ea typeface="Segoe UI" pitchFamily="34" charset="0"/>
                <a:cs typeface="Segoe UI" pitchFamily="34" charset="0"/>
              </a:rPr>
              <a:t>Carbon footprint. </a:t>
            </a:r>
          </a:p>
          <a:p>
            <a:pPr marL="342900" indent="-342900" algn="just">
              <a:spcAft>
                <a:spcPts val="1200"/>
              </a:spcAft>
              <a:buFont typeface="Wingdings" pitchFamily="2" charset="2"/>
              <a:buChar char="ü"/>
            </a:pPr>
            <a:r>
              <a:rPr lang="en-IN" sz="2000" dirty="0" smtClean="0">
                <a:latin typeface="Segoe UI" pitchFamily="34" charset="0"/>
                <a:ea typeface="Segoe UI" pitchFamily="34" charset="0"/>
                <a:cs typeface="Segoe UI" pitchFamily="34" charset="0"/>
              </a:rPr>
              <a:t> Co Operative action between different stake holders.</a:t>
            </a:r>
          </a:p>
          <a:p>
            <a:pPr marL="342900" indent="-342900" algn="just">
              <a:spcAft>
                <a:spcPts val="1200"/>
              </a:spcAft>
              <a:buFont typeface="Wingdings" pitchFamily="2" charset="2"/>
              <a:buChar char="ü"/>
            </a:pPr>
            <a:r>
              <a:rPr lang="en-IN" sz="2000" dirty="0">
                <a:latin typeface="Segoe UI" pitchFamily="34" charset="0"/>
                <a:ea typeface="Segoe UI" pitchFamily="34" charset="0"/>
                <a:cs typeface="Segoe UI" pitchFamily="34" charset="0"/>
              </a:rPr>
              <a:t>The main challenge for the future is to develop biofuels which do not compete with the food chain, which are sustainable and efficient both in terms of costs  and energy, and for which the carbon footprint is a net gain.</a:t>
            </a:r>
          </a:p>
          <a:p>
            <a:pPr algn="just">
              <a:spcAft>
                <a:spcPts val="1200"/>
              </a:spcAft>
            </a:pPr>
            <a:endParaRPr lang="en-IN" sz="2000" dirty="0" smtClean="0">
              <a:latin typeface="Segoe UI" pitchFamily="34" charset="0"/>
              <a:ea typeface="Segoe UI" pitchFamily="34" charset="0"/>
              <a:cs typeface="Segoe UI" pitchFamily="34" charset="0"/>
            </a:endParaRPr>
          </a:p>
          <a:p>
            <a:pPr marL="342900" indent="-342900" algn="just">
              <a:spcAft>
                <a:spcPts val="1200"/>
              </a:spcAft>
              <a:buFont typeface="Arial" pitchFamily="34" charset="0"/>
              <a:buChar char="•"/>
            </a:pPr>
            <a:endParaRPr lang="en-IN" sz="2000" dirty="0" smtClean="0">
              <a:latin typeface="Segoe UI" pitchFamily="34" charset="0"/>
              <a:ea typeface="Segoe UI" pitchFamily="34" charset="0"/>
              <a:cs typeface="Segoe UI" pitchFamily="34" charset="0"/>
            </a:endParaRPr>
          </a:p>
          <a:p>
            <a:pPr marL="342900" indent="-342900" algn="just">
              <a:spcAft>
                <a:spcPts val="1200"/>
              </a:spcAft>
              <a:buFont typeface="Arial" pitchFamily="34" charset="0"/>
              <a:buChar char="•"/>
            </a:pPr>
            <a:endParaRPr lang="en-IN" sz="2000" dirty="0" smtClean="0">
              <a:latin typeface="Segoe UI" pitchFamily="34" charset="0"/>
              <a:ea typeface="Segoe UI" pitchFamily="34" charset="0"/>
              <a:cs typeface="Segoe UI" pitchFamily="34" charset="0"/>
            </a:endParaRPr>
          </a:p>
        </p:txBody>
      </p:sp>
      <p:sp>
        <p:nvSpPr>
          <p:cNvPr id="6" name="Slide Number Placeholder 5"/>
          <p:cNvSpPr>
            <a:spLocks noGrp="1"/>
          </p:cNvSpPr>
          <p:nvPr>
            <p:ph type="sldNum" sz="quarter" idx="12"/>
          </p:nvPr>
        </p:nvSpPr>
        <p:spPr/>
        <p:txBody>
          <a:bodyPr/>
          <a:lstStyle/>
          <a:p>
            <a:fld id="{5E953C10-5EE1-4986-B65E-19C61F7D31A2}" type="slidenum">
              <a:rPr lang="en-IN" smtClean="0"/>
              <a:pPr/>
              <a:t>18</a:t>
            </a:fld>
            <a:endParaRPr lang="en-IN" dirty="0"/>
          </a:p>
        </p:txBody>
      </p:sp>
    </p:spTree>
    <p:extLst>
      <p:ext uri="{BB962C8B-B14F-4D97-AF65-F5344CB8AC3E}">
        <p14:creationId xmlns="" xmlns:p14="http://schemas.microsoft.com/office/powerpoint/2010/main" val="30532911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0" y="5643578"/>
            <a:ext cx="9144000" cy="1200329"/>
          </a:xfrm>
          <a:prstGeom prst="rect">
            <a:avLst/>
          </a:prstGeom>
          <a:solidFill>
            <a:schemeClr val="tx1">
              <a:alpha val="38000"/>
            </a:schemeClr>
          </a:solidFill>
        </p:spPr>
        <p:txBody>
          <a:bodyPr wrap="square" rtlCol="0">
            <a:spAutoFit/>
          </a:bodyPr>
          <a:lstStyle/>
          <a:p>
            <a:pPr algn="ctr"/>
            <a:r>
              <a:rPr lang="en-US" sz="7200" dirty="0" smtClean="0">
                <a:solidFill>
                  <a:schemeClr val="bg1"/>
                </a:solidFill>
                <a:latin typeface="Arial Black" pitchFamily="34" charset="0"/>
              </a:rPr>
              <a:t>THANK YOU</a:t>
            </a:r>
            <a:endParaRPr lang="en-IN" sz="7200" dirty="0">
              <a:solidFill>
                <a:schemeClr val="bg1"/>
              </a:solidFill>
              <a:latin typeface="Arial Black" pitchFamily="34" charset="0"/>
            </a:endParaRPr>
          </a:p>
        </p:txBody>
      </p:sp>
      <p:sp>
        <p:nvSpPr>
          <p:cNvPr id="5" name="Slide Number Placeholder 4"/>
          <p:cNvSpPr>
            <a:spLocks noGrp="1"/>
          </p:cNvSpPr>
          <p:nvPr>
            <p:ph type="sldNum" sz="quarter" idx="12"/>
          </p:nvPr>
        </p:nvSpPr>
        <p:spPr/>
        <p:txBody>
          <a:bodyPr/>
          <a:lstStyle/>
          <a:p>
            <a:fld id="{5E953C10-5EE1-4986-B65E-19C61F7D31A2}" type="slidenum">
              <a:rPr lang="en-IN" smtClean="0"/>
              <a:pPr/>
              <a:t>19</a:t>
            </a:fld>
            <a:endParaRPr lang="en-IN"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Arial Black" pitchFamily="34" charset="0"/>
              </a:rPr>
              <a:t>GROUP MEMBERS</a:t>
            </a:r>
            <a:endParaRPr lang="en-IN" sz="3200" dirty="0">
              <a:solidFill>
                <a:schemeClr val="bg1"/>
              </a:solidFill>
              <a:latin typeface="Arial Black" pitchFamily="34" charset="0"/>
            </a:endParaRPr>
          </a:p>
        </p:txBody>
      </p:sp>
      <p:sp>
        <p:nvSpPr>
          <p:cNvPr id="2" name="TextBox 1"/>
          <p:cNvSpPr txBox="1"/>
          <p:nvPr/>
        </p:nvSpPr>
        <p:spPr>
          <a:xfrm>
            <a:off x="357158" y="1428736"/>
            <a:ext cx="8143932" cy="4278094"/>
          </a:xfrm>
          <a:prstGeom prst="rect">
            <a:avLst/>
          </a:prstGeom>
          <a:noFill/>
        </p:spPr>
        <p:txBody>
          <a:bodyPr wrap="square" numCol="2" spcCol="360000" rtlCol="0">
            <a:spAutoFit/>
          </a:bodyPr>
          <a:lstStyle/>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Jitendra Kumar Tiwari </a:t>
            </a:r>
            <a:endParaRPr lang="en-IN" sz="1600" b="1" dirty="0">
              <a:solidFill>
                <a:schemeClr val="tx1">
                  <a:lumMod val="65000"/>
                  <a:lumOff val="35000"/>
                </a:schemeClr>
              </a:solidFill>
              <a:latin typeface="Segoe UI" pitchFamily="34" charset="0"/>
              <a:ea typeface="Segoe UI" pitchFamily="34" charset="0"/>
              <a:cs typeface="Segoe UI" pitchFamily="34" charset="0"/>
            </a:endParaRPr>
          </a:p>
          <a:p>
            <a:pPr marL="514350" indent="-514350"/>
            <a:r>
              <a:rPr lang="en-US" sz="1600" dirty="0" smtClean="0">
                <a:solidFill>
                  <a:schemeClr val="tx1">
                    <a:lumMod val="65000"/>
                    <a:lumOff val="35000"/>
                  </a:schemeClr>
                </a:solidFill>
                <a:latin typeface="Segoe UI" pitchFamily="34" charset="0"/>
                <a:ea typeface="Segoe UI" pitchFamily="34" charset="0"/>
                <a:cs typeface="Segoe UI" pitchFamily="34" charset="0"/>
              </a:rPr>
              <a:t>Indian Revenue Services – C&amp;CE</a:t>
            </a:r>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Avneet Kaur</a:t>
            </a:r>
          </a:p>
          <a:p>
            <a:pPr marL="514350" indent="-514350"/>
            <a:r>
              <a:rPr lang="en-US" sz="1600" dirty="0" smtClean="0">
                <a:solidFill>
                  <a:schemeClr val="tx1">
                    <a:lumMod val="65000"/>
                    <a:lumOff val="35000"/>
                  </a:schemeClr>
                </a:solidFill>
                <a:latin typeface="Segoe UI" pitchFamily="34" charset="0"/>
                <a:ea typeface="Segoe UI" pitchFamily="34" charset="0"/>
                <a:cs typeface="Segoe UI" pitchFamily="34" charset="0"/>
              </a:rPr>
              <a:t>Indian Statistical Services</a:t>
            </a:r>
          </a:p>
          <a:p>
            <a:pPr marL="514350" indent="-514350"/>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Gyanendra Pratap Singh</a:t>
            </a:r>
          </a:p>
          <a:p>
            <a:pPr marL="514350" indent="-514350"/>
            <a:r>
              <a:rPr lang="en-US" sz="1600" dirty="0" smtClean="0">
                <a:solidFill>
                  <a:schemeClr val="tx1">
                    <a:lumMod val="65000"/>
                    <a:lumOff val="35000"/>
                  </a:schemeClr>
                </a:solidFill>
                <a:latin typeface="Segoe UI" pitchFamily="34" charset="0"/>
                <a:ea typeface="Segoe UI" pitchFamily="34" charset="0"/>
                <a:cs typeface="Segoe UI" pitchFamily="34" charset="0"/>
              </a:rPr>
              <a:t>Indian Statistical Services</a:t>
            </a:r>
          </a:p>
          <a:p>
            <a:pPr marL="514350" indent="-514350"/>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Shreya Sengupta</a:t>
            </a:r>
          </a:p>
          <a:p>
            <a:pPr marL="514350" indent="-514350"/>
            <a:r>
              <a:rPr lang="en-US" sz="1600" dirty="0" smtClean="0">
                <a:solidFill>
                  <a:schemeClr val="tx1">
                    <a:lumMod val="65000"/>
                    <a:lumOff val="35000"/>
                  </a:schemeClr>
                </a:solidFill>
                <a:latin typeface="Segoe UI" pitchFamily="34" charset="0"/>
                <a:ea typeface="Segoe UI" pitchFamily="34" charset="0"/>
                <a:cs typeface="Segoe UI" pitchFamily="34" charset="0"/>
              </a:rPr>
              <a:t>Indian Statistical Services</a:t>
            </a:r>
          </a:p>
          <a:p>
            <a:pPr marL="514350" indent="-514350"/>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Indradeep Roy Chowdhury</a:t>
            </a:r>
          </a:p>
          <a:p>
            <a:pPr marL="514350" indent="-514350"/>
            <a:r>
              <a:rPr lang="en-US" sz="1600" dirty="0" smtClean="0">
                <a:solidFill>
                  <a:schemeClr val="tx1">
                    <a:lumMod val="65000"/>
                    <a:lumOff val="35000"/>
                  </a:schemeClr>
                </a:solidFill>
                <a:latin typeface="Segoe UI" pitchFamily="34" charset="0"/>
                <a:ea typeface="Segoe UI" pitchFamily="34" charset="0"/>
                <a:cs typeface="Segoe UI" pitchFamily="34" charset="0"/>
              </a:rPr>
              <a:t>Indian Statistical Services</a:t>
            </a:r>
          </a:p>
          <a:p>
            <a:pPr marL="514350" indent="-514350"/>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Rambabu Vavilapalli</a:t>
            </a:r>
          </a:p>
          <a:p>
            <a:pPr marL="514350" indent="-514350"/>
            <a:r>
              <a:rPr lang="en-IN" sz="1600" dirty="0" smtClean="0">
                <a:solidFill>
                  <a:schemeClr val="tx1">
                    <a:lumMod val="65000"/>
                    <a:lumOff val="35000"/>
                  </a:schemeClr>
                </a:solidFill>
                <a:latin typeface="Segoe UI" pitchFamily="34" charset="0"/>
                <a:ea typeface="Segoe UI" pitchFamily="34" charset="0"/>
                <a:cs typeface="Segoe UI" pitchFamily="34" charset="0"/>
              </a:rPr>
              <a:t>Indian Railway Traffic Services</a:t>
            </a:r>
          </a:p>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Sri Selvam C.</a:t>
            </a:r>
          </a:p>
          <a:p>
            <a:pPr marL="514350" indent="-514350"/>
            <a:r>
              <a:rPr lang="en-US" sz="1600" dirty="0" smtClean="0">
                <a:solidFill>
                  <a:schemeClr val="tx1">
                    <a:lumMod val="65000"/>
                    <a:lumOff val="35000"/>
                  </a:schemeClr>
                </a:solidFill>
                <a:latin typeface="Segoe UI" pitchFamily="34" charset="0"/>
                <a:ea typeface="Segoe UI" pitchFamily="34" charset="0"/>
                <a:cs typeface="Segoe UI" pitchFamily="34" charset="0"/>
              </a:rPr>
              <a:t>Indian Forest Services</a:t>
            </a:r>
          </a:p>
          <a:p>
            <a:pPr marL="514350" indent="-514350"/>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Kanchan Garg</a:t>
            </a:r>
          </a:p>
          <a:p>
            <a:pPr marL="514350" indent="-514350"/>
            <a:r>
              <a:rPr lang="en-US" sz="1600" dirty="0" smtClean="0">
                <a:solidFill>
                  <a:schemeClr val="tx1">
                    <a:lumMod val="65000"/>
                    <a:lumOff val="35000"/>
                  </a:schemeClr>
                </a:solidFill>
                <a:latin typeface="Segoe UI" pitchFamily="34" charset="0"/>
                <a:ea typeface="Segoe UI" pitchFamily="34" charset="0"/>
                <a:cs typeface="Segoe UI" pitchFamily="34" charset="0"/>
              </a:rPr>
              <a:t>Indian Revenue Services – IT</a:t>
            </a:r>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Anannya Saikia</a:t>
            </a:r>
          </a:p>
          <a:p>
            <a:pPr marL="514350" indent="-514350"/>
            <a:r>
              <a:rPr lang="en-US" sz="1600" dirty="0" smtClean="0">
                <a:solidFill>
                  <a:schemeClr val="tx1">
                    <a:lumMod val="65000"/>
                    <a:lumOff val="35000"/>
                  </a:schemeClr>
                </a:solidFill>
                <a:latin typeface="Segoe UI" pitchFamily="34" charset="0"/>
                <a:ea typeface="Segoe UI" pitchFamily="34" charset="0"/>
                <a:cs typeface="Segoe UI" pitchFamily="34" charset="0"/>
              </a:rPr>
              <a:t>Indian Corporate Law Services</a:t>
            </a:r>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Saurabh Singh</a:t>
            </a:r>
          </a:p>
          <a:p>
            <a:pPr marL="514350" indent="-514350"/>
            <a:r>
              <a:rPr lang="en-US" sz="1600" dirty="0" smtClean="0">
                <a:solidFill>
                  <a:schemeClr val="tx1">
                    <a:lumMod val="65000"/>
                    <a:lumOff val="35000"/>
                  </a:schemeClr>
                </a:solidFill>
                <a:latin typeface="Segoe UI" pitchFamily="34" charset="0"/>
                <a:ea typeface="Segoe UI" pitchFamily="34" charset="0"/>
                <a:cs typeface="Segoe UI" pitchFamily="34" charset="0"/>
              </a:rPr>
              <a:t>Indian Statistical Services</a:t>
            </a:r>
          </a:p>
          <a:p>
            <a:pPr marL="514350" indent="-514350"/>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r>
              <a:rPr lang="en-IN" sz="1600" b="1" dirty="0" smtClean="0">
                <a:solidFill>
                  <a:schemeClr val="tx1">
                    <a:lumMod val="65000"/>
                    <a:lumOff val="35000"/>
                  </a:schemeClr>
                </a:solidFill>
                <a:latin typeface="Segoe UI" pitchFamily="34" charset="0"/>
                <a:ea typeface="Segoe UI" pitchFamily="34" charset="0"/>
                <a:cs typeface="Segoe UI" pitchFamily="34" charset="0"/>
              </a:rPr>
              <a:t>Akashdeep</a:t>
            </a:r>
          </a:p>
          <a:p>
            <a:pPr marL="514350" indent="-514350"/>
            <a:r>
              <a:rPr lang="en-US" sz="1600" dirty="0" smtClean="0">
                <a:solidFill>
                  <a:schemeClr val="tx1">
                    <a:lumMod val="65000"/>
                    <a:lumOff val="35000"/>
                  </a:schemeClr>
                </a:solidFill>
                <a:latin typeface="Segoe UI" pitchFamily="34" charset="0"/>
                <a:ea typeface="Segoe UI" pitchFamily="34" charset="0"/>
                <a:cs typeface="Segoe UI" pitchFamily="34" charset="0"/>
              </a:rPr>
              <a:t>Indian Revenue Services – IT</a:t>
            </a:r>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514350" indent="-514350"/>
            <a:endParaRPr lang="en-IN" sz="1600" dirty="0" smtClean="0">
              <a:solidFill>
                <a:schemeClr val="tx1">
                  <a:lumMod val="65000"/>
                  <a:lumOff val="35000"/>
                </a:schemeClr>
              </a:solidFill>
              <a:latin typeface="Segoe UI" pitchFamily="34" charset="0"/>
              <a:ea typeface="Segoe UI" pitchFamily="34" charset="0"/>
              <a:cs typeface="Segoe UI" pitchFamily="34" charset="0"/>
            </a:endParaRPr>
          </a:p>
          <a:p>
            <a:pPr marL="457200" indent="-457200"/>
            <a:endParaRPr lang="en-IN" sz="1600" dirty="0">
              <a:solidFill>
                <a:schemeClr val="tx1">
                  <a:lumMod val="65000"/>
                  <a:lumOff val="35000"/>
                </a:schemeClr>
              </a:solidFill>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5E953C10-5EE1-4986-B65E-19C61F7D31A2}" type="slidenum">
              <a:rPr lang="en-IN" smtClean="0"/>
              <a:pPr/>
              <a:t>2</a:t>
            </a:fld>
            <a:endParaRPr lang="en-IN"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2714620"/>
            <a:ext cx="3571875" cy="3571875"/>
          </a:xfrm>
          <a:prstGeom prst="rect">
            <a:avLst/>
          </a:prstGeom>
          <a:noFill/>
          <a:ln w="9525">
            <a:noFill/>
            <a:miter lim="800000"/>
            <a:headEnd/>
            <a:tailEnd/>
          </a:ln>
          <a:effectLst/>
        </p:spPr>
      </p:pic>
      <p:sp>
        <p:nvSpPr>
          <p:cNvPr id="2" name="TextBox 1"/>
          <p:cNvSpPr txBox="1"/>
          <p:nvPr/>
        </p:nvSpPr>
        <p:spPr>
          <a:xfrm>
            <a:off x="3071802" y="1071546"/>
            <a:ext cx="5643602" cy="5386090"/>
          </a:xfrm>
          <a:prstGeom prst="rect">
            <a:avLst/>
          </a:prstGeom>
          <a:noFill/>
        </p:spPr>
        <p:txBody>
          <a:bodyPr wrap="square" rtlCol="0">
            <a:spAutoFit/>
          </a:bodyPr>
          <a:lstStyle/>
          <a:p>
            <a:pPr marL="514350" indent="-514350">
              <a:buFont typeface="Arial" pitchFamily="34" charset="0"/>
              <a:buChar char="•"/>
            </a:pPr>
            <a:r>
              <a:rPr lang="en-IN" sz="3200" b="1" dirty="0" smtClean="0">
                <a:solidFill>
                  <a:srgbClr val="92D050"/>
                </a:solidFill>
                <a:latin typeface="Segoe UI" pitchFamily="34" charset="0"/>
                <a:ea typeface="Segoe UI" pitchFamily="34" charset="0"/>
                <a:cs typeface="Segoe UI" pitchFamily="34" charset="0"/>
              </a:rPr>
              <a:t>BIOFUELS</a:t>
            </a:r>
            <a:r>
              <a:rPr lang="en-IN" sz="2000" dirty="0" smtClean="0">
                <a:solidFill>
                  <a:srgbClr val="92D050"/>
                </a:solidFill>
                <a:latin typeface="Segoe UI" pitchFamily="34" charset="0"/>
                <a:ea typeface="Segoe UI" pitchFamily="34" charset="0"/>
                <a:cs typeface="Segoe UI" pitchFamily="34" charset="0"/>
              </a:rPr>
              <a:t> </a:t>
            </a:r>
            <a:r>
              <a:rPr lang="en-IN" sz="2000" dirty="0" smtClean="0">
                <a:latin typeface="Segoe UI" pitchFamily="34" charset="0"/>
                <a:ea typeface="Segoe UI" pitchFamily="34" charset="0"/>
                <a:cs typeface="Segoe UI" pitchFamily="34" charset="0"/>
              </a:rPr>
              <a:t>are  liquid or gaseous fuels produced from biomass resources and used in place of,  or in addition to,  diesel, petrol or other fossil fuels for transport, stationary, portable and other applications.</a:t>
            </a:r>
          </a:p>
          <a:p>
            <a:pPr marL="514350" indent="-514350">
              <a:buFont typeface="Arial" pitchFamily="34" charset="0"/>
              <a:buChar char="•"/>
            </a:pPr>
            <a:endParaRPr lang="en-US" sz="2000" dirty="0" smtClean="0">
              <a:latin typeface="Segoe UI" pitchFamily="34" charset="0"/>
              <a:ea typeface="Segoe UI" pitchFamily="34" charset="0"/>
              <a:cs typeface="Segoe UI" pitchFamily="34" charset="0"/>
            </a:endParaRPr>
          </a:p>
          <a:p>
            <a:pPr marL="514350" indent="-514350">
              <a:buFont typeface="Arial" pitchFamily="34" charset="0"/>
              <a:buChar char="•"/>
            </a:pPr>
            <a:endParaRPr lang="en-IN" sz="2000" dirty="0">
              <a:latin typeface="Segoe UI" pitchFamily="34" charset="0"/>
              <a:ea typeface="Segoe UI" pitchFamily="34" charset="0"/>
              <a:cs typeface="Segoe UI" pitchFamily="34" charset="0"/>
            </a:endParaRPr>
          </a:p>
          <a:p>
            <a:pPr marL="514350" indent="-514350">
              <a:buFont typeface="Arial" pitchFamily="34" charset="0"/>
              <a:buChar char="•"/>
            </a:pPr>
            <a:r>
              <a:rPr lang="en-IN" sz="3200" b="1" dirty="0" smtClean="0">
                <a:solidFill>
                  <a:srgbClr val="92D050"/>
                </a:solidFill>
                <a:latin typeface="Segoe UI" pitchFamily="34" charset="0"/>
                <a:ea typeface="Segoe UI" pitchFamily="34" charset="0"/>
                <a:cs typeface="Segoe UI" pitchFamily="34" charset="0"/>
              </a:rPr>
              <a:t>CATEGORIES</a:t>
            </a:r>
            <a:endParaRPr lang="en-IN" sz="2000" dirty="0" smtClean="0">
              <a:latin typeface="Segoe UI" pitchFamily="34" charset="0"/>
              <a:ea typeface="Segoe UI" pitchFamily="34" charset="0"/>
              <a:cs typeface="Segoe UI" pitchFamily="34" charset="0"/>
            </a:endParaRPr>
          </a:p>
          <a:p>
            <a:pPr marL="971550" lvl="1" indent="-514350">
              <a:buFont typeface="Arial" pitchFamily="34" charset="0"/>
              <a:buChar char="•"/>
            </a:pPr>
            <a:r>
              <a:rPr lang="en-IN" sz="2000" b="1" dirty="0" smtClean="0">
                <a:latin typeface="Segoe UI" pitchFamily="34" charset="0"/>
                <a:ea typeface="Segoe UI" pitchFamily="34" charset="0"/>
                <a:cs typeface="Segoe UI" pitchFamily="34" charset="0"/>
              </a:rPr>
              <a:t>First generation biofuels</a:t>
            </a:r>
            <a:r>
              <a:rPr lang="en-IN" sz="2000" dirty="0" smtClean="0">
                <a:latin typeface="Segoe UI" pitchFamily="34" charset="0"/>
                <a:ea typeface="Segoe UI" pitchFamily="34" charset="0"/>
                <a:cs typeface="Segoe UI" pitchFamily="34" charset="0"/>
              </a:rPr>
              <a:t> (Bioalcohols, Biodiesel, Vegetable oil, Bioethers, Biogas)</a:t>
            </a:r>
          </a:p>
          <a:p>
            <a:pPr marL="971550" lvl="1" indent="-514350">
              <a:buFont typeface="Arial" pitchFamily="34" charset="0"/>
              <a:buChar char="•"/>
            </a:pPr>
            <a:r>
              <a:rPr lang="en-IN" sz="2000" b="1" dirty="0" smtClean="0">
                <a:latin typeface="Segoe UI" pitchFamily="34" charset="0"/>
                <a:ea typeface="Segoe UI" pitchFamily="34" charset="0"/>
                <a:cs typeface="Segoe UI" pitchFamily="34" charset="0"/>
              </a:rPr>
              <a:t>Second generation biofuels </a:t>
            </a:r>
            <a:r>
              <a:rPr lang="en-IN" sz="2000" dirty="0" smtClean="0">
                <a:latin typeface="Segoe UI" pitchFamily="34" charset="0"/>
                <a:ea typeface="Segoe UI" pitchFamily="34" charset="0"/>
                <a:cs typeface="Segoe UI" pitchFamily="34" charset="0"/>
              </a:rPr>
              <a:t>(advanced biofuels like  biohydrogen, biomethanol)</a:t>
            </a:r>
          </a:p>
          <a:p>
            <a:pPr marL="971550" lvl="1" indent="-514350">
              <a:buFont typeface="Arial" pitchFamily="34" charset="0"/>
              <a:buChar char="•"/>
            </a:pPr>
            <a:r>
              <a:rPr lang="en-IN" sz="2000" b="1" dirty="0" smtClean="0">
                <a:latin typeface="Segoe UI" pitchFamily="34" charset="0"/>
                <a:ea typeface="Segoe UI" pitchFamily="34" charset="0"/>
                <a:cs typeface="Segoe UI" pitchFamily="34" charset="0"/>
              </a:rPr>
              <a:t>Third generation biofuels </a:t>
            </a:r>
            <a:r>
              <a:rPr lang="en-IN" sz="2000" dirty="0" smtClean="0">
                <a:latin typeface="Segoe UI" pitchFamily="34" charset="0"/>
                <a:ea typeface="Segoe UI" pitchFamily="34" charset="0"/>
                <a:cs typeface="Segoe UI" pitchFamily="34" charset="0"/>
              </a:rPr>
              <a:t>(micro-organisms like algae)</a:t>
            </a:r>
            <a:endParaRPr lang="en-IN" sz="2000" dirty="0">
              <a:latin typeface="Segoe UI" pitchFamily="34" charset="0"/>
              <a:ea typeface="Segoe UI" pitchFamily="34" charset="0"/>
              <a:cs typeface="Segoe UI" pitchFamily="34" charset="0"/>
            </a:endParaRPr>
          </a:p>
        </p:txBody>
      </p:sp>
      <p:sp>
        <p:nvSpPr>
          <p:cNvPr id="7" name="Rectangle 6"/>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Arial Black" pitchFamily="34" charset="0"/>
              </a:rPr>
              <a:t>WHAT ARE BIOFUELS?</a:t>
            </a:r>
          </a:p>
        </p:txBody>
      </p:sp>
      <p:sp>
        <p:nvSpPr>
          <p:cNvPr id="5" name="Slide Number Placeholder 4"/>
          <p:cNvSpPr>
            <a:spLocks noGrp="1"/>
          </p:cNvSpPr>
          <p:nvPr>
            <p:ph type="sldNum" sz="quarter" idx="12"/>
          </p:nvPr>
        </p:nvSpPr>
        <p:spPr/>
        <p:txBody>
          <a:bodyPr/>
          <a:lstStyle/>
          <a:p>
            <a:fld id="{5E953C10-5EE1-4986-B65E-19C61F7D31A2}" type="slidenum">
              <a:rPr lang="en-IN" smtClean="0"/>
              <a:pPr/>
              <a:t>3</a:t>
            </a:fld>
            <a:endParaRPr lang="en-IN"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5814" y="1539516"/>
            <a:ext cx="8728186" cy="4708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Arial Black" pitchFamily="34" charset="0"/>
              </a:rPr>
              <a:t>WHAT ARE BIOFUELS?</a:t>
            </a:r>
            <a:endParaRPr lang="en-US" sz="3200" dirty="0">
              <a:solidFill>
                <a:schemeClr val="bg1"/>
              </a:solidFill>
              <a:latin typeface="Arial Black" pitchFamily="34" charset="0"/>
            </a:endParaRPr>
          </a:p>
        </p:txBody>
      </p:sp>
      <p:sp>
        <p:nvSpPr>
          <p:cNvPr id="5" name="Slide Number Placeholder 4"/>
          <p:cNvSpPr>
            <a:spLocks noGrp="1"/>
          </p:cNvSpPr>
          <p:nvPr>
            <p:ph type="sldNum" sz="quarter" idx="12"/>
          </p:nvPr>
        </p:nvSpPr>
        <p:spPr/>
        <p:txBody>
          <a:bodyPr/>
          <a:lstStyle/>
          <a:p>
            <a:fld id="{5E953C10-5EE1-4986-B65E-19C61F7D31A2}" type="slidenum">
              <a:rPr lang="en-IN" smtClean="0"/>
              <a:pPr/>
              <a:t>4</a:t>
            </a:fld>
            <a:endParaRPr lang="en-IN"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928669"/>
            <a:ext cx="9144000" cy="5929331"/>
          </a:xfrm>
          <a:prstGeom prst="rect">
            <a:avLst/>
          </a:prstGeom>
          <a:noFill/>
          <a:ln w="9525">
            <a:noFill/>
            <a:miter lim="800000"/>
            <a:headEnd/>
            <a:tailEnd/>
          </a:ln>
          <a:effectLst/>
        </p:spPr>
      </p:pic>
      <p:sp>
        <p:nvSpPr>
          <p:cNvPr id="5" name="Rectangle 4"/>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Arial Black" pitchFamily="34" charset="0"/>
              </a:rPr>
              <a:t>INDIA’S BIOFUEL POLICY</a:t>
            </a:r>
            <a:endParaRPr lang="en-IN" sz="3200" dirty="0">
              <a:solidFill>
                <a:schemeClr val="bg1"/>
              </a:solidFill>
              <a:latin typeface="Arial Black" pitchFamily="34" charset="0"/>
            </a:endParaRPr>
          </a:p>
        </p:txBody>
      </p:sp>
      <p:sp>
        <p:nvSpPr>
          <p:cNvPr id="6" name="Content Placeholder 2"/>
          <p:cNvSpPr txBox="1">
            <a:spLocks/>
          </p:cNvSpPr>
          <p:nvPr/>
        </p:nvSpPr>
        <p:spPr>
          <a:xfrm>
            <a:off x="171448" y="2271738"/>
            <a:ext cx="4186238" cy="4443410"/>
          </a:xfrm>
          <a:prstGeom prst="rect">
            <a:avLst/>
          </a:prstGeom>
          <a:solidFill>
            <a:srgbClr val="92D050">
              <a:alpha val="52000"/>
            </a:srgbClr>
          </a:solidFill>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Ministry of New &amp; Renewable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MAIN PURPOSE:</a:t>
            </a:r>
            <a:endParaRPr kumimoji="0" lang="en-IN" sz="120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endParaRPr>
          </a:p>
          <a:p>
            <a:pPr marL="685800" lvl="1" indent="-228600" algn="just">
              <a:spcBef>
                <a:spcPct val="20000"/>
              </a:spcBef>
              <a:buFont typeface="Arial" pitchFamily="34" charset="0"/>
              <a:buChar char="•"/>
            </a:pPr>
            <a:r>
              <a:rPr kumimoji="0" lang="en-IN"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Strengthen India’s energy security</a:t>
            </a:r>
          </a:p>
          <a:p>
            <a:pPr marL="685800" lvl="1" indent="-228600" algn="just">
              <a:spcBef>
                <a:spcPct val="20000"/>
              </a:spcBef>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Ensure availability of minimum level of biofuels</a:t>
            </a:r>
            <a:endParaRPr kumimoji="0" lang="en-IN"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endParaRPr>
          </a:p>
          <a:p>
            <a:pPr marL="685800" lvl="1" indent="-228600" algn="just">
              <a:spcBef>
                <a:spcPct val="20000"/>
              </a:spcBef>
              <a:buFont typeface="Arial" pitchFamily="34" charset="0"/>
              <a:buChar char="•"/>
            </a:pPr>
            <a:r>
              <a:rPr kumimoji="0" lang="en-IN"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Meet the energy needs of rural population</a:t>
            </a:r>
          </a:p>
          <a:p>
            <a:pPr marL="685800" lvl="1" indent="-228600" algn="just">
              <a:spcBef>
                <a:spcPct val="20000"/>
              </a:spcBef>
              <a:buFont typeface="Arial" pitchFamily="34" charset="0"/>
              <a:buChar char="•"/>
            </a:pPr>
            <a:r>
              <a:rPr lang="en-IN" noProof="0" dirty="0" smtClean="0">
                <a:latin typeface="Segoe UI" pitchFamily="34" charset="0"/>
                <a:ea typeface="Segoe UI" pitchFamily="34" charset="0"/>
                <a:cs typeface="Segoe UI" pitchFamily="34" charset="0"/>
              </a:rPr>
              <a:t>St</a:t>
            </a:r>
            <a:r>
              <a:rPr kumimoji="0" lang="en-IN"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imulate rural development and create employment opportunities.</a:t>
            </a:r>
          </a:p>
          <a:p>
            <a:pPr marL="685800" lvl="1" indent="-228600" algn="just">
              <a:spcBef>
                <a:spcPct val="20000"/>
              </a:spcBef>
              <a:buFont typeface="Arial" pitchFamily="34" charset="0"/>
              <a:buChar char="•"/>
            </a:pPr>
            <a:r>
              <a:rPr lang="en-IN" noProof="0" dirty="0" smtClean="0">
                <a:latin typeface="Segoe UI" pitchFamily="34" charset="0"/>
                <a:ea typeface="Segoe UI" pitchFamily="34" charset="0"/>
                <a:cs typeface="Segoe UI" pitchFamily="34" charset="0"/>
              </a:rPr>
              <a:t>Th</a:t>
            </a:r>
            <a:r>
              <a:rPr kumimoji="0" lang="en-IN"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rust for innovation,</a:t>
            </a:r>
            <a:r>
              <a:rPr kumimoji="0" lang="en-IN" b="0" i="0" u="none" strike="noStrike" kern="1200" cap="none" spc="0" normalizeH="0" noProof="0" dirty="0" smtClean="0">
                <a:ln>
                  <a:noFill/>
                </a:ln>
                <a:solidFill>
                  <a:schemeClr val="tx1"/>
                </a:solidFill>
                <a:effectLst/>
                <a:uLnTx/>
                <a:uFillTx/>
                <a:latin typeface="Segoe UI" pitchFamily="34" charset="0"/>
                <a:ea typeface="Segoe UI" pitchFamily="34" charset="0"/>
                <a:cs typeface="Segoe UI" pitchFamily="34" charset="0"/>
              </a:rPr>
              <a:t> </a:t>
            </a:r>
            <a:r>
              <a:rPr kumimoji="0" lang="en-IN"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research and development</a:t>
            </a:r>
            <a:endParaRPr kumimoji="0" lang="en-US"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endParaRPr>
          </a:p>
          <a:p>
            <a:pPr marL="685800" lvl="1" indent="-228600" algn="just">
              <a:spcBef>
                <a:spcPct val="20000"/>
              </a:spcBef>
              <a:buFont typeface="Arial" pitchFamily="34" charset="0"/>
              <a:buChar char="•"/>
            </a:pPr>
            <a:r>
              <a:rPr kumimoji="0" lang="en-IN"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Minimum Support Price (MSP) mechanism</a:t>
            </a:r>
          </a:p>
          <a:p>
            <a:pPr marL="685800" lvl="1" indent="-228600" algn="just">
              <a:spcBef>
                <a:spcPct val="20000"/>
              </a:spcBef>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Setup institutional mechanism for Biofuel</a:t>
            </a:r>
          </a:p>
        </p:txBody>
      </p:sp>
      <p:sp>
        <p:nvSpPr>
          <p:cNvPr id="7" name="Rectangle 6"/>
          <p:cNvSpPr/>
          <p:nvPr/>
        </p:nvSpPr>
        <p:spPr>
          <a:xfrm>
            <a:off x="0" y="618778"/>
            <a:ext cx="2347887" cy="307777"/>
          </a:xfrm>
          <a:prstGeom prst="rect">
            <a:avLst/>
          </a:prstGeom>
        </p:spPr>
        <p:txBody>
          <a:bodyPr wrap="none">
            <a:spAutoFit/>
          </a:bodyPr>
          <a:lstStyle/>
          <a:p>
            <a:r>
              <a:rPr lang="en-US" sz="1400" b="1" dirty="0" smtClean="0">
                <a:solidFill>
                  <a:schemeClr val="bg1"/>
                </a:solidFill>
                <a:latin typeface="Segoe UI" pitchFamily="34" charset="0"/>
                <a:ea typeface="Segoe UI" pitchFamily="34" charset="0"/>
                <a:cs typeface="Segoe UI" pitchFamily="34" charset="0"/>
              </a:rPr>
              <a:t>Approved on: 24-12-2009</a:t>
            </a:r>
            <a:endParaRPr lang="en-IN" sz="1400" b="1" dirty="0">
              <a:solidFill>
                <a:schemeClr val="bg1"/>
              </a:solidFill>
            </a:endParaRPr>
          </a:p>
        </p:txBody>
      </p:sp>
      <p:sp>
        <p:nvSpPr>
          <p:cNvPr id="8" name="Slide Number Placeholder 7"/>
          <p:cNvSpPr>
            <a:spLocks noGrp="1"/>
          </p:cNvSpPr>
          <p:nvPr>
            <p:ph type="sldNum" sz="quarter" idx="12"/>
          </p:nvPr>
        </p:nvSpPr>
        <p:spPr/>
        <p:txBody>
          <a:bodyPr/>
          <a:lstStyle/>
          <a:p>
            <a:fld id="{5E953C10-5EE1-4986-B65E-19C61F7D31A2}" type="slidenum">
              <a:rPr lang="en-IN" smtClean="0"/>
              <a:pPr/>
              <a:t>5</a:t>
            </a:fld>
            <a:endParaRPr lang="en-IN"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Arial Black" pitchFamily="34" charset="0"/>
              </a:rPr>
              <a:t>INDIA’S BIOFUEL POLICY</a:t>
            </a:r>
            <a:endParaRPr lang="en-IN" sz="3200" dirty="0">
              <a:solidFill>
                <a:schemeClr val="bg1"/>
              </a:solidFill>
              <a:latin typeface="Arial Black"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219200"/>
            <a:ext cx="83058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E953C10-5EE1-4986-B65E-19C61F7D31A2}" type="slidenum">
              <a:rPr lang="en-IN" smtClean="0"/>
              <a:pPr/>
              <a:t>6</a:t>
            </a:fld>
            <a:endParaRPr lang="en-IN" dirty="0"/>
          </a:p>
        </p:txBody>
      </p:sp>
    </p:spTree>
    <p:extLst>
      <p:ext uri="{BB962C8B-B14F-4D97-AF65-F5344CB8AC3E}">
        <p14:creationId xmlns="" xmlns:p14="http://schemas.microsoft.com/office/powerpoint/2010/main" val="10850703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Arial Black" pitchFamily="34" charset="0"/>
              </a:rPr>
              <a:t>WHY DO WE NEED A BIOFUEL POLICY?</a:t>
            </a:r>
          </a:p>
        </p:txBody>
      </p:sp>
      <p:sp>
        <p:nvSpPr>
          <p:cNvPr id="3" name="Rectangle 2"/>
          <p:cNvSpPr/>
          <p:nvPr/>
        </p:nvSpPr>
        <p:spPr>
          <a:xfrm>
            <a:off x="214314" y="3071810"/>
            <a:ext cx="8643966" cy="1292662"/>
          </a:xfrm>
          <a:prstGeom prst="rect">
            <a:avLst/>
          </a:prstGeom>
        </p:spPr>
        <p:txBody>
          <a:bodyPr wrap="square">
            <a:spAutoFit/>
          </a:bodyPr>
          <a:lstStyle/>
          <a:p>
            <a:pPr marL="342900" lvl="0" indent="-342900" algn="just">
              <a:spcBef>
                <a:spcPct val="20000"/>
              </a:spcBef>
              <a:buFont typeface="Arial" pitchFamily="34" charset="0"/>
              <a:buChar char="•"/>
              <a:defRPr/>
            </a:pPr>
            <a:r>
              <a:rPr lang="en-IN" sz="1400" dirty="0" smtClean="0">
                <a:latin typeface="Segoe UI" pitchFamily="34" charset="0"/>
                <a:ea typeface="Segoe UI" pitchFamily="34" charset="0"/>
                <a:cs typeface="Segoe UI" pitchFamily="34" charset="0"/>
              </a:rPr>
              <a:t>On-road </a:t>
            </a:r>
            <a:r>
              <a:rPr lang="en-IN" sz="1400" dirty="0">
                <a:latin typeface="Segoe UI" pitchFamily="34" charset="0"/>
                <a:ea typeface="Segoe UI" pitchFamily="34" charset="0"/>
                <a:cs typeface="Segoe UI" pitchFamily="34" charset="0"/>
              </a:rPr>
              <a:t>vehicle population has increased from 49 million to more than 65 million vehicles over the last five years and is expected to grow annually by 8 to 10 per </a:t>
            </a:r>
            <a:r>
              <a:rPr lang="en-IN" sz="1400" dirty="0" smtClean="0">
                <a:latin typeface="Segoe UI" pitchFamily="34" charset="0"/>
                <a:ea typeface="Segoe UI" pitchFamily="34" charset="0"/>
                <a:cs typeface="Segoe UI" pitchFamily="34" charset="0"/>
              </a:rPr>
              <a:t>cent</a:t>
            </a:r>
            <a:endParaRPr lang="en-IN" sz="1400" dirty="0">
              <a:latin typeface="Segoe UI" pitchFamily="34" charset="0"/>
              <a:ea typeface="Segoe UI" pitchFamily="34" charset="0"/>
              <a:cs typeface="Segoe UI" pitchFamily="34" charset="0"/>
            </a:endParaRPr>
          </a:p>
          <a:p>
            <a:pPr marL="342900" lvl="0" indent="-342900" algn="just">
              <a:spcBef>
                <a:spcPct val="20000"/>
              </a:spcBef>
              <a:buFont typeface="Arial" pitchFamily="34" charset="0"/>
              <a:buChar char="•"/>
              <a:defRPr/>
            </a:pPr>
            <a:r>
              <a:rPr lang="en-IN" sz="1400" dirty="0">
                <a:latin typeface="Segoe UI" pitchFamily="34" charset="0"/>
                <a:ea typeface="Segoe UI" pitchFamily="34" charset="0"/>
                <a:cs typeface="Segoe UI" pitchFamily="34" charset="0"/>
              </a:rPr>
              <a:t>Serious concerns for the environment (India is the world’s </a:t>
            </a:r>
            <a:r>
              <a:rPr lang="en-IN" sz="1600" b="1" dirty="0" smtClean="0">
                <a:latin typeface="Segoe UI" pitchFamily="34" charset="0"/>
                <a:ea typeface="Segoe UI" pitchFamily="34" charset="0"/>
                <a:cs typeface="Segoe UI" pitchFamily="34" charset="0"/>
              </a:rPr>
              <a:t>FOURTH</a:t>
            </a:r>
            <a:r>
              <a:rPr lang="en-IN" sz="1400" dirty="0" smtClean="0">
                <a:latin typeface="Segoe UI" pitchFamily="34" charset="0"/>
                <a:ea typeface="Segoe UI" pitchFamily="34" charset="0"/>
                <a:cs typeface="Segoe UI" pitchFamily="34" charset="0"/>
              </a:rPr>
              <a:t> </a:t>
            </a:r>
            <a:r>
              <a:rPr lang="en-IN" sz="1400" dirty="0">
                <a:latin typeface="Segoe UI" pitchFamily="34" charset="0"/>
                <a:ea typeface="Segoe UI" pitchFamily="34" charset="0"/>
                <a:cs typeface="Segoe UI" pitchFamily="34" charset="0"/>
              </a:rPr>
              <a:t>largest contributor to carbon emissions</a:t>
            </a:r>
            <a:r>
              <a:rPr lang="en-IN" sz="1400" dirty="0" smtClean="0">
                <a:latin typeface="Segoe UI" pitchFamily="34" charset="0"/>
                <a:ea typeface="Segoe UI" pitchFamily="34" charset="0"/>
                <a:cs typeface="Segoe UI" pitchFamily="34" charset="0"/>
              </a:rPr>
              <a:t>)</a:t>
            </a:r>
            <a:endParaRPr lang="en-IN" sz="1400" dirty="0">
              <a:latin typeface="Segoe UI" pitchFamily="34" charset="0"/>
              <a:ea typeface="Segoe UI" pitchFamily="34" charset="0"/>
              <a:cs typeface="Segoe UI" pitchFamily="34" charset="0"/>
            </a:endParaRPr>
          </a:p>
          <a:p>
            <a:pPr marL="342900" lvl="0" indent="-342900" algn="just">
              <a:spcBef>
                <a:spcPct val="20000"/>
              </a:spcBef>
              <a:buFont typeface="Arial" pitchFamily="34" charset="0"/>
              <a:buChar char="•"/>
              <a:defRPr/>
            </a:pPr>
            <a:endParaRPr lang="en-IN" sz="1400" dirty="0">
              <a:latin typeface="Segoe UI" pitchFamily="34" charset="0"/>
              <a:ea typeface="Segoe UI" pitchFamily="34" charset="0"/>
              <a:cs typeface="Segoe UI" pitchFamily="34" charset="0"/>
            </a:endParaRPr>
          </a:p>
        </p:txBody>
      </p:sp>
      <p:grpSp>
        <p:nvGrpSpPr>
          <p:cNvPr id="8" name="Group 7"/>
          <p:cNvGrpSpPr/>
          <p:nvPr/>
        </p:nvGrpSpPr>
        <p:grpSpPr>
          <a:xfrm>
            <a:off x="6143636" y="1142984"/>
            <a:ext cx="2714644" cy="1862048"/>
            <a:chOff x="5286380" y="1714488"/>
            <a:chExt cx="2714644" cy="1862048"/>
          </a:xfrm>
        </p:grpSpPr>
        <p:sp>
          <p:nvSpPr>
            <p:cNvPr id="4" name="TextBox 3"/>
            <p:cNvSpPr txBox="1"/>
            <p:nvPr/>
          </p:nvSpPr>
          <p:spPr>
            <a:xfrm>
              <a:off x="5286380" y="1714488"/>
              <a:ext cx="1143008" cy="1862048"/>
            </a:xfrm>
            <a:prstGeom prst="rect">
              <a:avLst/>
            </a:prstGeom>
            <a:noFill/>
          </p:spPr>
          <p:txBody>
            <a:bodyPr wrap="square" rtlCol="0">
              <a:spAutoFit/>
            </a:bodyPr>
            <a:lstStyle/>
            <a:p>
              <a:r>
                <a:rPr lang="en-US" sz="11500" b="1" dirty="0" smtClean="0">
                  <a:solidFill>
                    <a:srgbClr val="0070C0"/>
                  </a:solidFill>
                  <a:latin typeface="Arial Black" pitchFamily="34" charset="0"/>
                  <a:ea typeface="Segoe UI" pitchFamily="34" charset="0"/>
                  <a:cs typeface="Segoe UI" pitchFamily="34" charset="0"/>
                </a:rPr>
                <a:t>6</a:t>
              </a:r>
              <a:endParaRPr lang="en-IN" sz="11500" b="1" dirty="0">
                <a:solidFill>
                  <a:srgbClr val="0070C0"/>
                </a:solidFill>
                <a:latin typeface="Arial Black" pitchFamily="34" charset="0"/>
                <a:ea typeface="Segoe UI" pitchFamily="34" charset="0"/>
                <a:cs typeface="Segoe UI" pitchFamily="34" charset="0"/>
              </a:endParaRPr>
            </a:p>
          </p:txBody>
        </p:sp>
        <p:sp>
          <p:nvSpPr>
            <p:cNvPr id="5" name="TextBox 4"/>
            <p:cNvSpPr txBox="1"/>
            <p:nvPr/>
          </p:nvSpPr>
          <p:spPr>
            <a:xfrm>
              <a:off x="6286512" y="2047538"/>
              <a:ext cx="1714512" cy="1115690"/>
            </a:xfrm>
            <a:prstGeom prst="rect">
              <a:avLst/>
            </a:prstGeom>
            <a:noFill/>
          </p:spPr>
          <p:txBody>
            <a:bodyPr wrap="square" rtlCol="0">
              <a:spAutoFit/>
            </a:bodyPr>
            <a:lstStyle/>
            <a:p>
              <a:r>
                <a:rPr lang="en-US" sz="1600" dirty="0" smtClean="0">
                  <a:solidFill>
                    <a:schemeClr val="tx1">
                      <a:lumMod val="65000"/>
                      <a:lumOff val="35000"/>
                    </a:schemeClr>
                  </a:solidFill>
                  <a:latin typeface="Segoe UI" pitchFamily="34" charset="0"/>
                  <a:ea typeface="Segoe UI" pitchFamily="34" charset="0"/>
                  <a:cs typeface="Segoe UI" pitchFamily="34" charset="0"/>
                </a:rPr>
                <a:t>Sixth energy demand in world</a:t>
              </a:r>
            </a:p>
            <a:p>
              <a:pPr>
                <a:spcBef>
                  <a:spcPts val="300"/>
                </a:spcBef>
              </a:pPr>
              <a:r>
                <a:rPr lang="en-US" sz="1600" dirty="0" smtClean="0">
                  <a:solidFill>
                    <a:schemeClr val="tx1">
                      <a:lumMod val="65000"/>
                      <a:lumOff val="35000"/>
                    </a:schemeClr>
                  </a:solidFill>
                  <a:latin typeface="Segoe UI" pitchFamily="34" charset="0"/>
                  <a:ea typeface="Segoe UI" pitchFamily="34" charset="0"/>
                  <a:cs typeface="Segoe UI" pitchFamily="34" charset="0"/>
                </a:rPr>
                <a:t>26% demand satisfied only</a:t>
              </a:r>
              <a:endParaRPr lang="en-IN" sz="1600" dirty="0">
                <a:solidFill>
                  <a:schemeClr val="tx1">
                    <a:lumMod val="65000"/>
                    <a:lumOff val="35000"/>
                  </a:schemeClr>
                </a:solidFill>
                <a:latin typeface="Segoe UI" pitchFamily="34" charset="0"/>
                <a:ea typeface="Segoe UI" pitchFamily="34" charset="0"/>
                <a:cs typeface="Segoe UI" pitchFamily="34" charset="0"/>
              </a:endParaRPr>
            </a:p>
          </p:txBody>
        </p:sp>
      </p:grpSp>
      <p:grpSp>
        <p:nvGrpSpPr>
          <p:cNvPr id="12" name="Group 11"/>
          <p:cNvGrpSpPr/>
          <p:nvPr/>
        </p:nvGrpSpPr>
        <p:grpSpPr>
          <a:xfrm>
            <a:off x="3214678" y="1142984"/>
            <a:ext cx="2714644" cy="1862048"/>
            <a:chOff x="5286380" y="4310396"/>
            <a:chExt cx="2714644" cy="1862048"/>
          </a:xfrm>
        </p:grpSpPr>
        <p:sp>
          <p:nvSpPr>
            <p:cNvPr id="6" name="TextBox 5"/>
            <p:cNvSpPr txBox="1"/>
            <p:nvPr/>
          </p:nvSpPr>
          <p:spPr>
            <a:xfrm>
              <a:off x="5286380" y="4310396"/>
              <a:ext cx="1143008" cy="1862048"/>
            </a:xfrm>
            <a:prstGeom prst="rect">
              <a:avLst/>
            </a:prstGeom>
            <a:noFill/>
          </p:spPr>
          <p:txBody>
            <a:bodyPr wrap="square" rtlCol="0">
              <a:spAutoFit/>
            </a:bodyPr>
            <a:lstStyle/>
            <a:p>
              <a:r>
                <a:rPr lang="en-US" sz="11500" b="1" dirty="0" smtClean="0">
                  <a:solidFill>
                    <a:srgbClr val="FFC000"/>
                  </a:solidFill>
                  <a:latin typeface="Arial Black" pitchFamily="34" charset="0"/>
                  <a:ea typeface="Segoe UI" pitchFamily="34" charset="0"/>
                  <a:cs typeface="Segoe UI" pitchFamily="34" charset="0"/>
                </a:rPr>
                <a:t>5</a:t>
              </a:r>
              <a:endParaRPr lang="en-IN" sz="11500" b="1" dirty="0">
                <a:solidFill>
                  <a:srgbClr val="FFC000"/>
                </a:solidFill>
                <a:latin typeface="Arial Black" pitchFamily="34" charset="0"/>
                <a:ea typeface="Segoe UI" pitchFamily="34" charset="0"/>
                <a:cs typeface="Segoe UI" pitchFamily="34" charset="0"/>
              </a:endParaRPr>
            </a:p>
          </p:txBody>
        </p:sp>
        <p:sp>
          <p:nvSpPr>
            <p:cNvPr id="7" name="TextBox 6"/>
            <p:cNvSpPr txBox="1"/>
            <p:nvPr/>
          </p:nvSpPr>
          <p:spPr>
            <a:xfrm>
              <a:off x="6286512" y="4643446"/>
              <a:ext cx="1714512" cy="1077218"/>
            </a:xfrm>
            <a:prstGeom prst="rect">
              <a:avLst/>
            </a:prstGeom>
            <a:noFill/>
          </p:spPr>
          <p:txBody>
            <a:bodyPr wrap="square" rtlCol="0">
              <a:spAutoFit/>
            </a:bodyPr>
            <a:lstStyle/>
            <a:p>
              <a:r>
                <a:rPr lang="en-IN" sz="1600" dirty="0">
                  <a:solidFill>
                    <a:schemeClr val="tx1">
                      <a:lumMod val="65000"/>
                      <a:lumOff val="35000"/>
                    </a:schemeClr>
                  </a:solidFill>
                  <a:latin typeface="Segoe UI" pitchFamily="34" charset="0"/>
                  <a:ea typeface="Segoe UI" pitchFamily="34" charset="0"/>
                  <a:cs typeface="Segoe UI" pitchFamily="34" charset="0"/>
                </a:rPr>
                <a:t>F</a:t>
              </a:r>
              <a:r>
                <a:rPr lang="en-IN" sz="1600" dirty="0" smtClean="0">
                  <a:solidFill>
                    <a:schemeClr val="tx1">
                      <a:lumMod val="65000"/>
                      <a:lumOff val="35000"/>
                    </a:schemeClr>
                  </a:solidFill>
                  <a:latin typeface="Segoe UI" pitchFamily="34" charset="0"/>
                  <a:ea typeface="Segoe UI" pitchFamily="34" charset="0"/>
                  <a:cs typeface="Segoe UI" pitchFamily="34" charset="0"/>
                </a:rPr>
                <a:t>ifth largest primary energy consumer in the world</a:t>
              </a:r>
              <a:endParaRPr lang="en-IN" sz="1600" dirty="0">
                <a:solidFill>
                  <a:schemeClr val="tx1">
                    <a:lumMod val="65000"/>
                    <a:lumOff val="35000"/>
                  </a:schemeClr>
                </a:solidFill>
                <a:latin typeface="Segoe UI" pitchFamily="34" charset="0"/>
                <a:ea typeface="Segoe UI" pitchFamily="34" charset="0"/>
                <a:cs typeface="Segoe UI" pitchFamily="34" charset="0"/>
              </a:endParaRPr>
            </a:p>
          </p:txBody>
        </p:sp>
      </p:grpSp>
      <p:grpSp>
        <p:nvGrpSpPr>
          <p:cNvPr id="11" name="Group 10"/>
          <p:cNvGrpSpPr/>
          <p:nvPr/>
        </p:nvGrpSpPr>
        <p:grpSpPr>
          <a:xfrm>
            <a:off x="285720" y="1142984"/>
            <a:ext cx="2714644" cy="1862048"/>
            <a:chOff x="1142976" y="4995952"/>
            <a:chExt cx="2714644" cy="1862048"/>
          </a:xfrm>
        </p:grpSpPr>
        <p:sp>
          <p:nvSpPr>
            <p:cNvPr id="9" name="TextBox 8"/>
            <p:cNvSpPr txBox="1"/>
            <p:nvPr/>
          </p:nvSpPr>
          <p:spPr>
            <a:xfrm>
              <a:off x="1142976" y="4995952"/>
              <a:ext cx="1143008" cy="1862048"/>
            </a:xfrm>
            <a:prstGeom prst="rect">
              <a:avLst/>
            </a:prstGeom>
            <a:noFill/>
          </p:spPr>
          <p:txBody>
            <a:bodyPr wrap="square" rtlCol="0">
              <a:spAutoFit/>
            </a:bodyPr>
            <a:lstStyle/>
            <a:p>
              <a:r>
                <a:rPr lang="en-US" sz="11500" b="1" dirty="0" smtClean="0">
                  <a:solidFill>
                    <a:srgbClr val="92D050"/>
                  </a:solidFill>
                  <a:latin typeface="Arial Black" pitchFamily="34" charset="0"/>
                  <a:ea typeface="Segoe UI" pitchFamily="34" charset="0"/>
                  <a:cs typeface="Segoe UI" pitchFamily="34" charset="0"/>
                </a:rPr>
                <a:t>4</a:t>
              </a:r>
              <a:endParaRPr lang="en-IN" sz="11500" b="1" dirty="0">
                <a:solidFill>
                  <a:srgbClr val="92D050"/>
                </a:solidFill>
                <a:latin typeface="Arial Black" pitchFamily="34" charset="0"/>
                <a:ea typeface="Segoe UI" pitchFamily="34" charset="0"/>
                <a:cs typeface="Segoe UI" pitchFamily="34" charset="0"/>
              </a:endParaRPr>
            </a:p>
          </p:txBody>
        </p:sp>
        <p:sp>
          <p:nvSpPr>
            <p:cNvPr id="10" name="TextBox 9"/>
            <p:cNvSpPr txBox="1"/>
            <p:nvPr/>
          </p:nvSpPr>
          <p:spPr>
            <a:xfrm>
              <a:off x="2143108" y="5329002"/>
              <a:ext cx="1714512" cy="1077218"/>
            </a:xfrm>
            <a:prstGeom prst="rect">
              <a:avLst/>
            </a:prstGeom>
            <a:noFill/>
          </p:spPr>
          <p:txBody>
            <a:bodyPr wrap="square" rtlCol="0">
              <a:spAutoFit/>
            </a:bodyPr>
            <a:lstStyle/>
            <a:p>
              <a:r>
                <a:rPr lang="en-IN" sz="1600" dirty="0" smtClean="0">
                  <a:solidFill>
                    <a:schemeClr val="tx1">
                      <a:lumMod val="65000"/>
                      <a:lumOff val="35000"/>
                    </a:schemeClr>
                  </a:solidFill>
                  <a:latin typeface="Segoe UI" pitchFamily="34" charset="0"/>
                  <a:ea typeface="Segoe UI" pitchFamily="34" charset="0"/>
                  <a:cs typeface="Segoe UI" pitchFamily="34" charset="0"/>
                </a:rPr>
                <a:t>Fourth largest petroleum consumer in the world</a:t>
              </a:r>
              <a:endParaRPr lang="en-IN" sz="1600" dirty="0">
                <a:solidFill>
                  <a:schemeClr val="tx1">
                    <a:lumMod val="65000"/>
                    <a:lumOff val="35000"/>
                  </a:schemeClr>
                </a:solidFill>
                <a:latin typeface="Segoe UI" pitchFamily="34" charset="0"/>
                <a:ea typeface="Segoe UI" pitchFamily="34" charset="0"/>
                <a:cs typeface="Segoe UI" pitchFamily="34" charset="0"/>
              </a:endParaRPr>
            </a:p>
          </p:txBody>
        </p:sp>
      </p:grpSp>
      <p:sp>
        <p:nvSpPr>
          <p:cNvPr id="13" name="Rectangle 12"/>
          <p:cNvSpPr/>
          <p:nvPr/>
        </p:nvSpPr>
        <p:spPr>
          <a:xfrm>
            <a:off x="0" y="618778"/>
            <a:ext cx="6147645" cy="307777"/>
          </a:xfrm>
          <a:prstGeom prst="rect">
            <a:avLst/>
          </a:prstGeom>
        </p:spPr>
        <p:txBody>
          <a:bodyPr wrap="none">
            <a:spAutoFit/>
          </a:bodyPr>
          <a:lstStyle/>
          <a:p>
            <a:r>
              <a:rPr lang="en-US" sz="1400" dirty="0" smtClean="0">
                <a:solidFill>
                  <a:schemeClr val="bg1"/>
                </a:solidFill>
                <a:latin typeface="Segoe UI" pitchFamily="34" charset="0"/>
                <a:ea typeface="Segoe UI" pitchFamily="34" charset="0"/>
                <a:cs typeface="Segoe UI" pitchFamily="34" charset="0"/>
              </a:rPr>
              <a:t>INDIA with its growing population and rapid socio-economic development </a:t>
            </a:r>
            <a:endParaRPr lang="en-IN" sz="1400" dirty="0">
              <a:solidFill>
                <a:schemeClr val="bg1"/>
              </a:solidFill>
            </a:endParaRPr>
          </a:p>
        </p:txBody>
      </p:sp>
      <p:pic>
        <p:nvPicPr>
          <p:cNvPr id="1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2485" t="2875" r="1967" b="3374"/>
          <a:stretch>
            <a:fillRect/>
          </a:stretch>
        </p:blipFill>
        <p:spPr bwMode="auto">
          <a:xfrm>
            <a:off x="571472" y="4500570"/>
            <a:ext cx="3755598" cy="203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l="1297" t="2693" r="3183" b="3556"/>
          <a:stretch>
            <a:fillRect/>
          </a:stretch>
        </p:blipFill>
        <p:spPr bwMode="auto">
          <a:xfrm>
            <a:off x="4714876" y="4500570"/>
            <a:ext cx="3500462" cy="2143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42910" y="4214818"/>
            <a:ext cx="3500462" cy="261610"/>
          </a:xfrm>
          <a:prstGeom prst="rect">
            <a:avLst/>
          </a:prstGeom>
        </p:spPr>
        <p:txBody>
          <a:bodyPr wrap="square">
            <a:spAutoFit/>
          </a:bodyPr>
          <a:lstStyle/>
          <a:p>
            <a:r>
              <a:rPr lang="en-IN" sz="1100" dirty="0" smtClean="0">
                <a:solidFill>
                  <a:schemeClr val="bg1">
                    <a:lumMod val="50000"/>
                  </a:schemeClr>
                </a:solidFill>
                <a:latin typeface="Segoe UI" pitchFamily="34" charset="0"/>
                <a:ea typeface="Segoe UI" pitchFamily="34" charset="0"/>
                <a:cs typeface="Segoe UI" pitchFamily="34" charset="0"/>
              </a:rPr>
              <a:t>Import of Crude Oil and Value of Petroleum Products </a:t>
            </a:r>
            <a:endParaRPr lang="en-IN" sz="1100" dirty="0">
              <a:solidFill>
                <a:schemeClr val="bg1">
                  <a:lumMod val="50000"/>
                </a:schemeClr>
              </a:solidFill>
              <a:latin typeface="Segoe UI" pitchFamily="34" charset="0"/>
              <a:ea typeface="Segoe UI" pitchFamily="34" charset="0"/>
              <a:cs typeface="Segoe UI" pitchFamily="34" charset="0"/>
            </a:endParaRPr>
          </a:p>
        </p:txBody>
      </p:sp>
      <p:sp>
        <p:nvSpPr>
          <p:cNvPr id="19" name="Rectangle 18"/>
          <p:cNvSpPr/>
          <p:nvPr/>
        </p:nvSpPr>
        <p:spPr>
          <a:xfrm>
            <a:off x="4572000" y="4214818"/>
            <a:ext cx="3500462" cy="261610"/>
          </a:xfrm>
          <a:prstGeom prst="rect">
            <a:avLst/>
          </a:prstGeom>
        </p:spPr>
        <p:txBody>
          <a:bodyPr wrap="square">
            <a:spAutoFit/>
          </a:bodyPr>
          <a:lstStyle/>
          <a:p>
            <a:pPr algn="ctr"/>
            <a:r>
              <a:rPr lang="en-IN" sz="1100" dirty="0" smtClean="0">
                <a:solidFill>
                  <a:schemeClr val="bg1">
                    <a:lumMod val="50000"/>
                  </a:schemeClr>
                </a:solidFill>
                <a:latin typeface="Segoe UI" pitchFamily="34" charset="0"/>
                <a:ea typeface="Segoe UI" pitchFamily="34" charset="0"/>
                <a:cs typeface="Segoe UI" pitchFamily="34" charset="0"/>
              </a:rPr>
              <a:t>Consumption of Petroleum Products</a:t>
            </a:r>
            <a:endParaRPr lang="en-IN" sz="1100" dirty="0">
              <a:solidFill>
                <a:schemeClr val="bg1">
                  <a:lumMod val="50000"/>
                </a:schemeClr>
              </a:solidFill>
              <a:latin typeface="Segoe UI" pitchFamily="34" charset="0"/>
              <a:ea typeface="Segoe UI" pitchFamily="34" charset="0"/>
              <a:cs typeface="Segoe UI" pitchFamily="34" charset="0"/>
            </a:endParaRPr>
          </a:p>
        </p:txBody>
      </p:sp>
      <p:sp>
        <p:nvSpPr>
          <p:cNvPr id="20" name="Slide Number Placeholder 19"/>
          <p:cNvSpPr>
            <a:spLocks noGrp="1"/>
          </p:cNvSpPr>
          <p:nvPr>
            <p:ph type="sldNum" sz="quarter" idx="12"/>
          </p:nvPr>
        </p:nvSpPr>
        <p:spPr/>
        <p:txBody>
          <a:bodyPr/>
          <a:lstStyle/>
          <a:p>
            <a:fld id="{5E953C10-5EE1-4986-B65E-19C61F7D31A2}" type="slidenum">
              <a:rPr lang="en-IN" smtClean="0"/>
              <a:pPr/>
              <a:t>7</a:t>
            </a:fld>
            <a:endParaRPr lang="en-IN"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Arial Black" pitchFamily="34" charset="0"/>
              </a:rPr>
              <a:t>WHO ARE THE STAKEHOLDERS?</a:t>
            </a:r>
            <a:endParaRPr lang="en-US" sz="3200" dirty="0">
              <a:solidFill>
                <a:schemeClr val="bg1"/>
              </a:solidFill>
              <a:latin typeface="Arial Black" pitchFamily="34" charset="0"/>
            </a:endParaRPr>
          </a:p>
        </p:txBody>
      </p:sp>
      <p:pic>
        <p:nvPicPr>
          <p:cNvPr id="13315" name="Picture 3"/>
          <p:cNvPicPr>
            <a:picLocks noChangeAspect="1" noChangeArrowheads="1"/>
          </p:cNvPicPr>
          <p:nvPr/>
        </p:nvPicPr>
        <p:blipFill>
          <a:blip r:embed="rId2" cstate="print"/>
          <a:srcRect/>
          <a:stretch>
            <a:fillRect/>
          </a:stretch>
        </p:blipFill>
        <p:spPr bwMode="auto">
          <a:xfrm>
            <a:off x="571473" y="2059586"/>
            <a:ext cx="1285883" cy="1209677"/>
          </a:xfrm>
          <a:prstGeom prst="rect">
            <a:avLst/>
          </a:prstGeom>
          <a:noFill/>
          <a:ln w="9525">
            <a:noFill/>
            <a:miter lim="800000"/>
            <a:headEnd/>
            <a:tailEnd/>
          </a:ln>
          <a:effectLst/>
        </p:spPr>
      </p:pic>
      <p:cxnSp>
        <p:nvCxnSpPr>
          <p:cNvPr id="8" name="Straight Connector 7"/>
          <p:cNvCxnSpPr/>
          <p:nvPr/>
        </p:nvCxnSpPr>
        <p:spPr>
          <a:xfrm>
            <a:off x="285720" y="1700808"/>
            <a:ext cx="853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8596" y="5988676"/>
            <a:ext cx="853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596" y="3343211"/>
            <a:ext cx="1571636" cy="430887"/>
          </a:xfrm>
          <a:prstGeom prst="rect">
            <a:avLst/>
          </a:prstGeom>
          <a:noFill/>
        </p:spPr>
        <p:txBody>
          <a:bodyPr wrap="square" rtlCol="0">
            <a:spAutoFit/>
          </a:bodyPr>
          <a:lstStyle/>
          <a:p>
            <a:pPr algn="ctr"/>
            <a:r>
              <a:rPr lang="en-US" sz="1100" dirty="0" smtClean="0">
                <a:latin typeface="Segoe UI" pitchFamily="34" charset="0"/>
                <a:ea typeface="Segoe UI" pitchFamily="34" charset="0"/>
                <a:cs typeface="Segoe UI" pitchFamily="34" charset="0"/>
              </a:rPr>
              <a:t>Farmers and growers of non-edible oilseed </a:t>
            </a:r>
            <a:endParaRPr lang="en-IN" sz="1100" dirty="0">
              <a:latin typeface="Segoe UI" pitchFamily="34" charset="0"/>
              <a:ea typeface="Segoe UI" pitchFamily="34" charset="0"/>
              <a:cs typeface="Segoe UI" pitchFamily="34" charset="0"/>
            </a:endParaRPr>
          </a:p>
        </p:txBody>
      </p:sp>
      <p:pic>
        <p:nvPicPr>
          <p:cNvPr id="13316" name="Picture 4"/>
          <p:cNvPicPr>
            <a:picLocks noChangeAspect="1" noChangeArrowheads="1"/>
          </p:cNvPicPr>
          <p:nvPr/>
        </p:nvPicPr>
        <p:blipFill>
          <a:blip r:embed="rId3" cstate="print"/>
          <a:srcRect/>
          <a:stretch>
            <a:fillRect/>
          </a:stretch>
        </p:blipFill>
        <p:spPr bwMode="auto">
          <a:xfrm>
            <a:off x="2285984" y="2059586"/>
            <a:ext cx="1143000" cy="1143000"/>
          </a:xfrm>
          <a:prstGeom prst="rect">
            <a:avLst/>
          </a:prstGeom>
          <a:noFill/>
          <a:ln w="9525">
            <a:noFill/>
            <a:miter lim="800000"/>
            <a:headEnd/>
            <a:tailEnd/>
          </a:ln>
          <a:effectLst/>
        </p:spPr>
      </p:pic>
      <p:sp>
        <p:nvSpPr>
          <p:cNvPr id="12" name="TextBox 11"/>
          <p:cNvSpPr txBox="1"/>
          <p:nvPr/>
        </p:nvSpPr>
        <p:spPr>
          <a:xfrm>
            <a:off x="2000232" y="3343211"/>
            <a:ext cx="1643074" cy="430887"/>
          </a:xfrm>
          <a:prstGeom prst="rect">
            <a:avLst/>
          </a:prstGeom>
          <a:noFill/>
        </p:spPr>
        <p:txBody>
          <a:bodyPr wrap="square" rtlCol="0">
            <a:spAutoFit/>
          </a:bodyPr>
          <a:lstStyle/>
          <a:p>
            <a:pPr algn="ctr"/>
            <a:r>
              <a:rPr lang="en-US" sz="1100" dirty="0" smtClean="0">
                <a:latin typeface="Segoe UI" pitchFamily="34" charset="0"/>
                <a:ea typeface="Segoe UI" pitchFamily="34" charset="0"/>
                <a:cs typeface="Segoe UI" pitchFamily="34" charset="0"/>
              </a:rPr>
              <a:t>Cooperatives and Self-Help Groups</a:t>
            </a:r>
            <a:endParaRPr lang="en-IN" sz="1100" dirty="0">
              <a:latin typeface="Segoe UI" pitchFamily="34" charset="0"/>
              <a:ea typeface="Segoe UI" pitchFamily="34" charset="0"/>
              <a:cs typeface="Segoe UI" pitchFamily="34" charset="0"/>
            </a:endParaRPr>
          </a:p>
        </p:txBody>
      </p:sp>
      <p:sp>
        <p:nvSpPr>
          <p:cNvPr id="13" name="TextBox 12"/>
          <p:cNvSpPr txBox="1"/>
          <p:nvPr/>
        </p:nvSpPr>
        <p:spPr>
          <a:xfrm>
            <a:off x="3786182" y="3343211"/>
            <a:ext cx="1643074" cy="430887"/>
          </a:xfrm>
          <a:prstGeom prst="rect">
            <a:avLst/>
          </a:prstGeom>
          <a:noFill/>
        </p:spPr>
        <p:txBody>
          <a:bodyPr wrap="square" rtlCol="0">
            <a:spAutoFit/>
          </a:bodyPr>
          <a:lstStyle/>
          <a:p>
            <a:pPr algn="ctr"/>
            <a:r>
              <a:rPr lang="en-IN" sz="1100" dirty="0" smtClean="0">
                <a:latin typeface="Segoe UI" pitchFamily="34" charset="0"/>
                <a:ea typeface="Segoe UI" pitchFamily="34" charset="0"/>
                <a:cs typeface="Segoe UI" pitchFamily="34" charset="0"/>
              </a:rPr>
              <a:t>Sugar, textiles, paper mills and other SMEs</a:t>
            </a:r>
            <a:endParaRPr lang="en-IN" sz="1100" dirty="0">
              <a:latin typeface="Segoe UI" pitchFamily="34" charset="0"/>
              <a:ea typeface="Segoe UI" pitchFamily="34" charset="0"/>
              <a:cs typeface="Segoe UI" pitchFamily="34" charset="0"/>
            </a:endParaRPr>
          </a:p>
        </p:txBody>
      </p:sp>
      <p:pic>
        <p:nvPicPr>
          <p:cNvPr id="13317" name="Picture 5"/>
          <p:cNvPicPr>
            <a:picLocks noChangeAspect="1" noChangeArrowheads="1"/>
          </p:cNvPicPr>
          <p:nvPr/>
        </p:nvPicPr>
        <p:blipFill>
          <a:blip r:embed="rId4" cstate="print"/>
          <a:srcRect/>
          <a:stretch>
            <a:fillRect/>
          </a:stretch>
        </p:blipFill>
        <p:spPr bwMode="auto">
          <a:xfrm>
            <a:off x="4000496" y="2059586"/>
            <a:ext cx="1221124" cy="1204914"/>
          </a:xfrm>
          <a:prstGeom prst="rect">
            <a:avLst/>
          </a:prstGeom>
          <a:noFill/>
          <a:ln w="9525">
            <a:noFill/>
            <a:miter lim="800000"/>
            <a:headEnd/>
            <a:tailEnd/>
          </a:ln>
          <a:effectLst/>
        </p:spPr>
      </p:pic>
      <p:pic>
        <p:nvPicPr>
          <p:cNvPr id="13318" name="Picture 6"/>
          <p:cNvPicPr>
            <a:picLocks noChangeAspect="1" noChangeArrowheads="1"/>
          </p:cNvPicPr>
          <p:nvPr/>
        </p:nvPicPr>
        <p:blipFill>
          <a:blip r:embed="rId5" cstate="print"/>
          <a:srcRect/>
          <a:stretch>
            <a:fillRect/>
          </a:stretch>
        </p:blipFill>
        <p:spPr bwMode="auto">
          <a:xfrm>
            <a:off x="5643570" y="2059586"/>
            <a:ext cx="1285884" cy="1201185"/>
          </a:xfrm>
          <a:prstGeom prst="rect">
            <a:avLst/>
          </a:prstGeom>
          <a:noFill/>
          <a:ln w="9525">
            <a:noFill/>
            <a:miter lim="800000"/>
            <a:headEnd/>
            <a:tailEnd/>
          </a:ln>
          <a:effectLst/>
        </p:spPr>
      </p:pic>
      <p:sp>
        <p:nvSpPr>
          <p:cNvPr id="17" name="TextBox 16"/>
          <p:cNvSpPr txBox="1"/>
          <p:nvPr/>
        </p:nvSpPr>
        <p:spPr>
          <a:xfrm>
            <a:off x="5500694" y="3343211"/>
            <a:ext cx="1643074" cy="600164"/>
          </a:xfrm>
          <a:prstGeom prst="rect">
            <a:avLst/>
          </a:prstGeom>
          <a:noFill/>
        </p:spPr>
        <p:txBody>
          <a:bodyPr wrap="square" rtlCol="0">
            <a:spAutoFit/>
          </a:bodyPr>
          <a:lstStyle/>
          <a:p>
            <a:pPr algn="ctr"/>
            <a:r>
              <a:rPr lang="en-IN" sz="1100" dirty="0" smtClean="0">
                <a:latin typeface="Segoe UI" pitchFamily="34" charset="0"/>
                <a:ea typeface="Segoe UI" pitchFamily="34" charset="0"/>
                <a:cs typeface="Segoe UI" pitchFamily="34" charset="0"/>
              </a:rPr>
              <a:t>Oil marketin</a:t>
            </a:r>
            <a:r>
              <a:rPr lang="en-IN" sz="1100" dirty="0">
                <a:latin typeface="Segoe UI" pitchFamily="34" charset="0"/>
                <a:ea typeface="Segoe UI" pitchFamily="34" charset="0"/>
                <a:cs typeface="Segoe UI" pitchFamily="34" charset="0"/>
              </a:rPr>
              <a:t>g</a:t>
            </a:r>
            <a:r>
              <a:rPr lang="en-IN" sz="1100" dirty="0" smtClean="0">
                <a:latin typeface="Segoe UI" pitchFamily="34" charset="0"/>
                <a:ea typeface="Segoe UI" pitchFamily="34" charset="0"/>
                <a:cs typeface="Segoe UI" pitchFamily="34" charset="0"/>
              </a:rPr>
              <a:t> companies, automobile industry</a:t>
            </a:r>
            <a:endParaRPr lang="en-IN" sz="1100" dirty="0">
              <a:latin typeface="Segoe UI" pitchFamily="34" charset="0"/>
              <a:ea typeface="Segoe UI" pitchFamily="34" charset="0"/>
              <a:cs typeface="Segoe UI" pitchFamily="34" charset="0"/>
            </a:endParaRPr>
          </a:p>
        </p:txBody>
      </p:sp>
      <p:sp>
        <p:nvSpPr>
          <p:cNvPr id="20" name="TextBox 19"/>
          <p:cNvSpPr txBox="1"/>
          <p:nvPr/>
        </p:nvSpPr>
        <p:spPr>
          <a:xfrm>
            <a:off x="7215206" y="3343211"/>
            <a:ext cx="1643074" cy="600164"/>
          </a:xfrm>
          <a:prstGeom prst="rect">
            <a:avLst/>
          </a:prstGeom>
          <a:noFill/>
        </p:spPr>
        <p:txBody>
          <a:bodyPr wrap="square" rtlCol="0">
            <a:spAutoFit/>
          </a:bodyPr>
          <a:lstStyle/>
          <a:p>
            <a:pPr algn="ctr"/>
            <a:r>
              <a:rPr lang="en-IN" sz="1100" dirty="0">
                <a:latin typeface="Segoe UI" pitchFamily="34" charset="0"/>
                <a:ea typeface="Segoe UI" pitchFamily="34" charset="0"/>
                <a:cs typeface="Segoe UI" pitchFamily="34" charset="0"/>
              </a:rPr>
              <a:t>R</a:t>
            </a:r>
            <a:r>
              <a:rPr lang="en-IN" sz="1100" dirty="0" smtClean="0">
                <a:latin typeface="Segoe UI" pitchFamily="34" charset="0"/>
                <a:ea typeface="Segoe UI" pitchFamily="34" charset="0"/>
                <a:cs typeface="Segoe UI" pitchFamily="34" charset="0"/>
              </a:rPr>
              <a:t>esearch institutions, forestry departments, universities, NABARD</a:t>
            </a:r>
            <a:endParaRPr lang="en-IN" sz="1100" dirty="0">
              <a:latin typeface="Segoe UI" pitchFamily="34" charset="0"/>
              <a:ea typeface="Segoe UI" pitchFamily="34" charset="0"/>
              <a:cs typeface="Segoe UI" pitchFamily="34" charset="0"/>
            </a:endParaRPr>
          </a:p>
        </p:txBody>
      </p:sp>
      <p:pic>
        <p:nvPicPr>
          <p:cNvPr id="1027" name="Picture 3"/>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9417" r="10313"/>
          <a:stretch/>
        </p:blipFill>
        <p:spPr bwMode="auto">
          <a:xfrm>
            <a:off x="7388574" y="2051094"/>
            <a:ext cx="1296337" cy="1209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48475" y="5074802"/>
            <a:ext cx="1571636" cy="600164"/>
          </a:xfrm>
          <a:prstGeom prst="rect">
            <a:avLst/>
          </a:prstGeom>
          <a:noFill/>
        </p:spPr>
        <p:txBody>
          <a:bodyPr wrap="square" rtlCol="0">
            <a:spAutoFit/>
          </a:bodyPr>
          <a:lstStyle/>
          <a:p>
            <a:pPr algn="ctr"/>
            <a:r>
              <a:rPr lang="en-US" sz="1100" dirty="0" smtClean="0">
                <a:latin typeface="Segoe UI" pitchFamily="34" charset="0"/>
                <a:ea typeface="Segoe UI" pitchFamily="34" charset="0"/>
                <a:cs typeface="Segoe UI" pitchFamily="34" charset="0"/>
              </a:rPr>
              <a:t>Various union ministries, State governments</a:t>
            </a:r>
            <a:endParaRPr lang="en-IN" sz="1100" dirty="0">
              <a:latin typeface="Segoe UI" pitchFamily="34" charset="0"/>
              <a:ea typeface="Segoe UI" pitchFamily="34" charset="0"/>
              <a:cs typeface="Segoe UI" pitchFamily="34" charset="0"/>
            </a:endParaRPr>
          </a:p>
        </p:txBody>
      </p:sp>
      <p:sp>
        <p:nvSpPr>
          <p:cNvPr id="19" name="TextBox 18"/>
          <p:cNvSpPr txBox="1"/>
          <p:nvPr/>
        </p:nvSpPr>
        <p:spPr>
          <a:xfrm>
            <a:off x="2020111" y="5074802"/>
            <a:ext cx="1643074" cy="261610"/>
          </a:xfrm>
          <a:prstGeom prst="rect">
            <a:avLst/>
          </a:prstGeom>
          <a:noFill/>
        </p:spPr>
        <p:txBody>
          <a:bodyPr wrap="square" rtlCol="0">
            <a:spAutoFit/>
          </a:bodyPr>
          <a:lstStyle/>
          <a:p>
            <a:pPr algn="ctr"/>
            <a:r>
              <a:rPr lang="en-US" sz="1100" dirty="0" smtClean="0">
                <a:latin typeface="Segoe UI" pitchFamily="34" charset="0"/>
                <a:ea typeface="Segoe UI" pitchFamily="34" charset="0"/>
                <a:cs typeface="Segoe UI" pitchFamily="34" charset="0"/>
              </a:rPr>
              <a:t>Commercial banks</a:t>
            </a:r>
            <a:endParaRPr lang="en-IN" sz="1100" dirty="0">
              <a:latin typeface="Segoe UI" pitchFamily="34" charset="0"/>
              <a:ea typeface="Segoe UI" pitchFamily="34" charset="0"/>
              <a:cs typeface="Segoe UI" pitchFamily="34" charset="0"/>
            </a:endParaRPr>
          </a:p>
        </p:txBody>
      </p:sp>
      <p:sp>
        <p:nvSpPr>
          <p:cNvPr id="22" name="TextBox 21"/>
          <p:cNvSpPr txBox="1"/>
          <p:nvPr/>
        </p:nvSpPr>
        <p:spPr>
          <a:xfrm>
            <a:off x="3806061" y="5074802"/>
            <a:ext cx="1643074" cy="261610"/>
          </a:xfrm>
          <a:prstGeom prst="rect">
            <a:avLst/>
          </a:prstGeom>
          <a:noFill/>
        </p:spPr>
        <p:txBody>
          <a:bodyPr wrap="square" rtlCol="0">
            <a:spAutoFit/>
          </a:bodyPr>
          <a:lstStyle/>
          <a:p>
            <a:pPr algn="ctr"/>
            <a:r>
              <a:rPr lang="en-IN" sz="1100" dirty="0" smtClean="0">
                <a:latin typeface="Segoe UI" pitchFamily="34" charset="0"/>
                <a:ea typeface="Segoe UI" pitchFamily="34" charset="0"/>
                <a:cs typeface="Segoe UI" pitchFamily="34" charset="0"/>
              </a:rPr>
              <a:t>Foreign Investors</a:t>
            </a:r>
            <a:endParaRPr lang="en-IN" sz="1100" dirty="0">
              <a:latin typeface="Segoe UI" pitchFamily="34" charset="0"/>
              <a:ea typeface="Segoe UI" pitchFamily="34" charset="0"/>
              <a:cs typeface="Segoe UI" pitchFamily="34" charset="0"/>
            </a:endParaRPr>
          </a:p>
        </p:txBody>
      </p:sp>
      <p:sp>
        <p:nvSpPr>
          <p:cNvPr id="23" name="TextBox 22"/>
          <p:cNvSpPr txBox="1"/>
          <p:nvPr/>
        </p:nvSpPr>
        <p:spPr>
          <a:xfrm>
            <a:off x="5520573" y="5074802"/>
            <a:ext cx="3164338" cy="584775"/>
          </a:xfrm>
          <a:prstGeom prst="rect">
            <a:avLst/>
          </a:prstGeom>
          <a:noFill/>
        </p:spPr>
        <p:txBody>
          <a:bodyPr wrap="square" rtlCol="0">
            <a:spAutoFit/>
          </a:bodyPr>
          <a:lstStyle/>
          <a:p>
            <a:pPr algn="ctr"/>
            <a:r>
              <a:rPr lang="en-US" sz="1600" b="1" dirty="0">
                <a:latin typeface="Segoe UI" pitchFamily="34" charset="0"/>
                <a:ea typeface="Segoe UI" pitchFamily="34" charset="0"/>
                <a:cs typeface="Segoe UI" pitchFamily="34" charset="0"/>
              </a:rPr>
              <a:t>All citizens and residents of </a:t>
            </a:r>
            <a:r>
              <a:rPr lang="en-US" sz="1600" b="1" dirty="0" smtClean="0">
                <a:latin typeface="Segoe UI" pitchFamily="34" charset="0"/>
                <a:ea typeface="Segoe UI" pitchFamily="34" charset="0"/>
                <a:cs typeface="Segoe UI" pitchFamily="34" charset="0"/>
              </a:rPr>
              <a:t>India</a:t>
            </a:r>
            <a:endParaRPr lang="en-US" sz="1600" b="1" dirty="0">
              <a:latin typeface="Segoe UI" pitchFamily="34" charset="0"/>
              <a:ea typeface="Segoe UI" pitchFamily="34" charset="0"/>
              <a:cs typeface="Segoe UI" pitchFamily="34" charset="0"/>
            </a:endParaRPr>
          </a:p>
        </p:txBody>
      </p:sp>
      <p:pic>
        <p:nvPicPr>
          <p:cNvPr id="1028"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3568" y="4103847"/>
            <a:ext cx="1143010" cy="9334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295810" y="4058926"/>
            <a:ext cx="1052054" cy="9874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000497" y="4058927"/>
            <a:ext cx="1221124" cy="1011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707329" y="4058927"/>
            <a:ext cx="2977582" cy="978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Slide Number Placeholder 23"/>
          <p:cNvSpPr>
            <a:spLocks noGrp="1"/>
          </p:cNvSpPr>
          <p:nvPr>
            <p:ph type="sldNum" sz="quarter" idx="12"/>
          </p:nvPr>
        </p:nvSpPr>
        <p:spPr/>
        <p:txBody>
          <a:bodyPr/>
          <a:lstStyle/>
          <a:p>
            <a:fld id="{5E953C10-5EE1-4986-B65E-19C61F7D31A2}" type="slidenum">
              <a:rPr lang="en-IN" smtClean="0"/>
              <a:pPr/>
              <a:t>8</a:t>
            </a:fld>
            <a:endParaRPr lang="en-IN"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Arial Black" pitchFamily="34" charset="0"/>
              </a:rPr>
              <a:t>KEY ELEMENTS OF THE POLICY</a:t>
            </a:r>
            <a:endParaRPr lang="en-US" sz="3200" dirty="0">
              <a:solidFill>
                <a:schemeClr val="bg1"/>
              </a:solidFill>
              <a:latin typeface="Arial Black" pitchFamily="34" charset="0"/>
            </a:endParaRPr>
          </a:p>
        </p:txBody>
      </p:sp>
      <p:sp>
        <p:nvSpPr>
          <p:cNvPr id="6" name="Content Placeholder 2"/>
          <p:cNvSpPr txBox="1">
            <a:spLocks/>
          </p:cNvSpPr>
          <p:nvPr/>
        </p:nvSpPr>
        <p:spPr>
          <a:xfrm>
            <a:off x="457200" y="1214422"/>
            <a:ext cx="4543428" cy="5338778"/>
          </a:xfrm>
          <a:prstGeom prst="rect">
            <a:avLst/>
          </a:prstGeom>
        </p:spPr>
        <p:txBody>
          <a:bodyPr>
            <a:noAutofit/>
          </a:bodyPr>
          <a:lstStyle/>
          <a:p>
            <a:pPr marL="342900" lvl="0" indent="-342900">
              <a:spcAft>
                <a:spcPts val="1200"/>
              </a:spcAft>
              <a:buFont typeface="Arial" pitchFamily="34" charset="0"/>
              <a:buChar char="•"/>
              <a:defRPr/>
            </a:pPr>
            <a:r>
              <a:rPr lang="en-IN" sz="1400" dirty="0" smtClean="0">
                <a:latin typeface="Segoe UI" pitchFamily="34" charset="0"/>
                <a:ea typeface="Segoe UI" pitchFamily="34" charset="0"/>
                <a:cs typeface="Segoe UI" pitchFamily="34" charset="0"/>
              </a:rPr>
              <a:t>Establishment of a </a:t>
            </a:r>
            <a:r>
              <a:rPr lang="en-IN" sz="1400" b="1" dirty="0">
                <a:latin typeface="Segoe UI" pitchFamily="34" charset="0"/>
                <a:ea typeface="Segoe UI" pitchFamily="34" charset="0"/>
                <a:cs typeface="Segoe UI" pitchFamily="34" charset="0"/>
              </a:rPr>
              <a:t>National Biofuel Coordination Committee</a:t>
            </a:r>
            <a:r>
              <a:rPr lang="en-IN" sz="1400" dirty="0">
                <a:latin typeface="Segoe UI" pitchFamily="34" charset="0"/>
                <a:ea typeface="Segoe UI" pitchFamily="34" charset="0"/>
                <a:cs typeface="Segoe UI" pitchFamily="34" charset="0"/>
              </a:rPr>
              <a:t> under the Prime Minister </a:t>
            </a:r>
            <a:endParaRPr lang="en-IN" sz="1400" dirty="0" smtClean="0">
              <a:latin typeface="Segoe UI" pitchFamily="34" charset="0"/>
              <a:ea typeface="Segoe UI" pitchFamily="34" charset="0"/>
              <a:cs typeface="Segoe UI" pitchFamily="34" charset="0"/>
            </a:endParaRPr>
          </a:p>
          <a:p>
            <a:pPr marL="342900" lvl="0" indent="-342900">
              <a:spcAft>
                <a:spcPts val="1200"/>
              </a:spcAft>
              <a:buFont typeface="Arial" pitchFamily="34" charset="0"/>
              <a:buChar char="•"/>
              <a:defRPr/>
            </a:pPr>
            <a:r>
              <a:rPr lang="en-IN" sz="1400" dirty="0" smtClean="0">
                <a:latin typeface="Segoe UI" pitchFamily="34" charset="0"/>
                <a:ea typeface="Segoe UI" pitchFamily="34" charset="0"/>
                <a:cs typeface="Segoe UI" pitchFamily="34" charset="0"/>
              </a:rPr>
              <a:t>Set up of a </a:t>
            </a:r>
            <a:r>
              <a:rPr lang="en-IN" sz="1400" b="1" dirty="0">
                <a:latin typeface="Segoe UI" pitchFamily="34" charset="0"/>
                <a:ea typeface="Segoe UI" pitchFamily="34" charset="0"/>
                <a:cs typeface="Segoe UI" pitchFamily="34" charset="0"/>
              </a:rPr>
              <a:t>National Biofuel Steering Committee </a:t>
            </a:r>
            <a:r>
              <a:rPr lang="en-IN" sz="1400" dirty="0">
                <a:latin typeface="Segoe UI" pitchFamily="34" charset="0"/>
                <a:ea typeface="Segoe UI" pitchFamily="34" charset="0"/>
                <a:cs typeface="Segoe UI" pitchFamily="34" charset="0"/>
              </a:rPr>
              <a:t>(NBSC) to provide policy </a:t>
            </a:r>
            <a:r>
              <a:rPr lang="en-IN" sz="1400" dirty="0" smtClean="0">
                <a:latin typeface="Segoe UI" pitchFamily="34" charset="0"/>
                <a:ea typeface="Segoe UI" pitchFamily="34" charset="0"/>
                <a:cs typeface="Segoe UI" pitchFamily="34" charset="0"/>
              </a:rPr>
              <a:t>guidelines</a:t>
            </a:r>
            <a:endParaRPr lang="en-IN" sz="1400" dirty="0">
              <a:latin typeface="Segoe UI" pitchFamily="34" charset="0"/>
              <a:ea typeface="Segoe UI" pitchFamily="34" charset="0"/>
              <a:cs typeface="Segoe UI" pitchFamily="34" charset="0"/>
            </a:endParaRPr>
          </a:p>
          <a:p>
            <a:pPr marL="342900" lvl="0" indent="-342900">
              <a:spcAft>
                <a:spcPts val="1200"/>
              </a:spcAft>
              <a:buFont typeface="Arial" pitchFamily="34" charset="0"/>
              <a:buChar char="•"/>
              <a:defRPr/>
            </a:pPr>
            <a:r>
              <a:rPr lang="en-IN" sz="1400" dirty="0" smtClean="0">
                <a:latin typeface="Segoe UI" pitchFamily="34" charset="0"/>
                <a:ea typeface="Segoe UI" pitchFamily="34" charset="0"/>
                <a:cs typeface="Segoe UI" pitchFamily="34" charset="0"/>
              </a:rPr>
              <a:t>Indicative </a:t>
            </a:r>
            <a:r>
              <a:rPr lang="en-IN" sz="1400" dirty="0">
                <a:latin typeface="Segoe UI" pitchFamily="34" charset="0"/>
                <a:ea typeface="Segoe UI" pitchFamily="34" charset="0"/>
                <a:cs typeface="Segoe UI" pitchFamily="34" charset="0"/>
              </a:rPr>
              <a:t>target of </a:t>
            </a:r>
            <a:r>
              <a:rPr lang="en-IN" sz="1400" b="1" dirty="0">
                <a:latin typeface="Segoe UI" pitchFamily="34" charset="0"/>
                <a:ea typeface="Segoe UI" pitchFamily="34" charset="0"/>
                <a:cs typeface="Segoe UI" pitchFamily="34" charset="0"/>
              </a:rPr>
              <a:t>20% by 2017 </a:t>
            </a:r>
            <a:r>
              <a:rPr lang="en-IN" sz="1400" dirty="0">
                <a:latin typeface="Segoe UI" pitchFamily="34" charset="0"/>
                <a:ea typeface="Segoe UI" pitchFamily="34" charset="0"/>
                <a:cs typeface="Segoe UI" pitchFamily="34" charset="0"/>
              </a:rPr>
              <a:t>for the blending of biofuels – bioethanol and </a:t>
            </a:r>
            <a:r>
              <a:rPr lang="en-IN" sz="1400" dirty="0" smtClean="0">
                <a:latin typeface="Segoe UI" pitchFamily="34" charset="0"/>
                <a:ea typeface="Segoe UI" pitchFamily="34" charset="0"/>
                <a:cs typeface="Segoe UI" pitchFamily="34" charset="0"/>
              </a:rPr>
              <a:t>bio-diesel</a:t>
            </a:r>
            <a:endParaRPr lang="en-IN" sz="1400" dirty="0">
              <a:latin typeface="Segoe UI" pitchFamily="34" charset="0"/>
              <a:ea typeface="Segoe UI" pitchFamily="34" charset="0"/>
              <a:cs typeface="Segoe UI" pitchFamily="34" charset="0"/>
            </a:endParaRPr>
          </a:p>
          <a:p>
            <a:pPr marL="342900" lvl="0" indent="-342900">
              <a:spcAft>
                <a:spcPts val="1200"/>
              </a:spcAft>
              <a:buFont typeface="Arial" pitchFamily="34" charset="0"/>
              <a:buChar char="•"/>
              <a:defRPr/>
            </a:pPr>
            <a:r>
              <a:rPr lang="en-IN" sz="1400" dirty="0" smtClean="0">
                <a:latin typeface="Segoe UI" pitchFamily="34" charset="0"/>
                <a:ea typeface="Segoe UI" pitchFamily="34" charset="0"/>
                <a:cs typeface="Segoe UI" pitchFamily="34" charset="0"/>
              </a:rPr>
              <a:t>Envisage </a:t>
            </a:r>
            <a:r>
              <a:rPr lang="en-IN" sz="1400" dirty="0">
                <a:latin typeface="Segoe UI" pitchFamily="34" charset="0"/>
                <a:ea typeface="Segoe UI" pitchFamily="34" charset="0"/>
                <a:cs typeface="Segoe UI" pitchFamily="34" charset="0"/>
              </a:rPr>
              <a:t>development of next-generation, more efficient biofuel conversion technologies based on new feed </a:t>
            </a:r>
            <a:r>
              <a:rPr lang="en-IN" sz="1400" dirty="0" smtClean="0">
                <a:latin typeface="Segoe UI" pitchFamily="34" charset="0"/>
                <a:ea typeface="Segoe UI" pitchFamily="34" charset="0"/>
                <a:cs typeface="Segoe UI" pitchFamily="34" charset="0"/>
              </a:rPr>
              <a:t>stocks</a:t>
            </a:r>
            <a:endParaRPr lang="en-IN" sz="1400" dirty="0">
              <a:latin typeface="Segoe UI" pitchFamily="34" charset="0"/>
              <a:ea typeface="Segoe UI" pitchFamily="34" charset="0"/>
              <a:cs typeface="Segoe UI" pitchFamily="34" charset="0"/>
            </a:endParaRPr>
          </a:p>
          <a:p>
            <a:pPr marL="342900" lvl="0" indent="-342900">
              <a:spcAft>
                <a:spcPts val="1200"/>
              </a:spcAft>
              <a:buFont typeface="Arial" pitchFamily="34" charset="0"/>
              <a:buChar char="•"/>
              <a:defRPr/>
            </a:pPr>
            <a:r>
              <a:rPr lang="en-IN" sz="1400" dirty="0">
                <a:latin typeface="Segoe UI" pitchFamily="34" charset="0"/>
                <a:ea typeface="Segoe UI" pitchFamily="34" charset="0"/>
                <a:cs typeface="Segoe UI" pitchFamily="34" charset="0"/>
              </a:rPr>
              <a:t>Minimum Support Price (MSP) </a:t>
            </a:r>
            <a:r>
              <a:rPr lang="en-IN" sz="1400" dirty="0" smtClean="0">
                <a:latin typeface="Segoe UI" pitchFamily="34" charset="0"/>
                <a:ea typeface="Segoe UI" pitchFamily="34" charset="0"/>
                <a:cs typeface="Segoe UI" pitchFamily="34" charset="0"/>
              </a:rPr>
              <a:t>mechanism to ensure a fair price for bio-diesel oilseed growers</a:t>
            </a:r>
            <a:endParaRPr lang="en-IN" sz="1400" dirty="0">
              <a:latin typeface="Segoe UI" pitchFamily="34" charset="0"/>
              <a:ea typeface="Segoe UI" pitchFamily="34" charset="0"/>
              <a:cs typeface="Segoe UI" pitchFamily="34" charset="0"/>
            </a:endParaRPr>
          </a:p>
          <a:p>
            <a:pPr marL="342900" lvl="0" indent="-342900">
              <a:spcAft>
                <a:spcPts val="1200"/>
              </a:spcAft>
              <a:buFont typeface="Arial" pitchFamily="34" charset="0"/>
              <a:buChar char="•"/>
              <a:defRPr/>
            </a:pPr>
            <a:r>
              <a:rPr lang="en-IN" sz="1400" dirty="0">
                <a:latin typeface="Segoe UI" pitchFamily="34" charset="0"/>
                <a:ea typeface="Segoe UI" pitchFamily="34" charset="0"/>
                <a:cs typeface="Segoe UI" pitchFamily="34" charset="0"/>
              </a:rPr>
              <a:t>Minimum Purchase Price (MPP) for the purchase of bio-ethanol by the Oil Marketing Companies (OMCs</a:t>
            </a:r>
            <a:r>
              <a:rPr lang="en-IN" sz="1400" dirty="0" smtClean="0">
                <a:latin typeface="Segoe UI" pitchFamily="34" charset="0"/>
                <a:ea typeface="Segoe UI" pitchFamily="34" charset="0"/>
                <a:cs typeface="Segoe UI" pitchFamily="34" charset="0"/>
              </a:rPr>
              <a:t>)</a:t>
            </a:r>
            <a:endParaRPr lang="en-IN" sz="1400" dirty="0">
              <a:latin typeface="Segoe UI" pitchFamily="34" charset="0"/>
              <a:ea typeface="Segoe UI" pitchFamily="34" charset="0"/>
              <a:cs typeface="Segoe UI" pitchFamily="34" charset="0"/>
            </a:endParaRPr>
          </a:p>
          <a:p>
            <a:pPr marL="342900" lvl="0" indent="-342900">
              <a:spcAft>
                <a:spcPts val="1200"/>
              </a:spcAft>
              <a:buFont typeface="Arial" pitchFamily="34" charset="0"/>
              <a:buChar char="•"/>
              <a:defRPr/>
            </a:pPr>
            <a:r>
              <a:rPr lang="en-IN" sz="1400" dirty="0">
                <a:latin typeface="Segoe UI" pitchFamily="34" charset="0"/>
                <a:ea typeface="Segoe UI" pitchFamily="34" charset="0"/>
                <a:cs typeface="Segoe UI" pitchFamily="34" charset="0"/>
              </a:rPr>
              <a:t>Bio-diesel production </a:t>
            </a:r>
            <a:r>
              <a:rPr lang="en-IN" sz="1400" dirty="0" smtClean="0">
                <a:latin typeface="Segoe UI" pitchFamily="34" charset="0"/>
                <a:ea typeface="Segoe UI" pitchFamily="34" charset="0"/>
                <a:cs typeface="Segoe UI" pitchFamily="34" charset="0"/>
              </a:rPr>
              <a:t>to </a:t>
            </a:r>
            <a:r>
              <a:rPr lang="en-IN" sz="1400" dirty="0">
                <a:latin typeface="Segoe UI" pitchFamily="34" charset="0"/>
                <a:ea typeface="Segoe UI" pitchFamily="34" charset="0"/>
                <a:cs typeface="Segoe UI" pitchFamily="34" charset="0"/>
              </a:rPr>
              <a:t>be taken up from non-edible oil seeds in waste / degraded / marginal </a:t>
            </a:r>
            <a:r>
              <a:rPr lang="en-IN" sz="1400" dirty="0" smtClean="0">
                <a:latin typeface="Segoe UI" pitchFamily="34" charset="0"/>
                <a:ea typeface="Segoe UI" pitchFamily="34" charset="0"/>
                <a:cs typeface="Segoe UI" pitchFamily="34" charset="0"/>
              </a:rPr>
              <a:t>lands</a:t>
            </a:r>
            <a:endParaRPr lang="en-IN" sz="1400" dirty="0">
              <a:latin typeface="Segoe UI" pitchFamily="34" charset="0"/>
              <a:ea typeface="Segoe UI" pitchFamily="34" charset="0"/>
              <a:cs typeface="Segoe UI" pitchFamily="34" charset="0"/>
            </a:endParaRPr>
          </a:p>
          <a:p>
            <a:pPr marL="342900" marR="0" lvl="0" indent="-342900" defTabSz="914400" rtl="0" eaLnBrk="1" fontAlgn="auto" latinLnBrk="0" hangingPunct="1">
              <a:lnSpc>
                <a:spcPct val="100000"/>
              </a:lnSpc>
              <a:spcAft>
                <a:spcPts val="1200"/>
              </a:spcAft>
              <a:buClrTx/>
              <a:buSzTx/>
              <a:buFont typeface="Arial" pitchFamily="34" charset="0"/>
              <a:buChar char="•"/>
              <a:tabLst/>
              <a:defRPr/>
            </a:pPr>
            <a:endParaRPr kumimoji="0" lang="en-IN" sz="140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endParaRPr>
          </a:p>
          <a:p>
            <a:pPr marL="342900" marR="0" lvl="0" indent="-342900" defTabSz="914400" rtl="0" eaLnBrk="1" fontAlgn="auto" latinLnBrk="0" hangingPunct="1">
              <a:lnSpc>
                <a:spcPct val="100000"/>
              </a:lnSpc>
              <a:spcAft>
                <a:spcPts val="1200"/>
              </a:spcAft>
              <a:buClrTx/>
              <a:buSzTx/>
              <a:buFont typeface="Arial" pitchFamily="34" charset="0"/>
              <a:buChar char="•"/>
              <a:tabLst/>
              <a:defRPr/>
            </a:pPr>
            <a:endParaRPr kumimoji="0" lang="en-IN" sz="1400" b="0" i="0" u="none" strike="noStrike" kern="120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grpSp>
        <p:nvGrpSpPr>
          <p:cNvPr id="12" name="Group 11"/>
          <p:cNvGrpSpPr/>
          <p:nvPr/>
        </p:nvGrpSpPr>
        <p:grpSpPr>
          <a:xfrm rot="585528">
            <a:off x="5786446" y="2071678"/>
            <a:ext cx="2540163" cy="3502968"/>
            <a:chOff x="5786446" y="2071678"/>
            <a:chExt cx="2540163" cy="3502968"/>
          </a:xfrm>
        </p:grpSpPr>
        <p:grpSp>
          <p:nvGrpSpPr>
            <p:cNvPr id="7" name="Group 6"/>
            <p:cNvGrpSpPr/>
            <p:nvPr/>
          </p:nvGrpSpPr>
          <p:grpSpPr>
            <a:xfrm>
              <a:off x="5786446" y="2071678"/>
              <a:ext cx="2540163" cy="3502968"/>
              <a:chOff x="300842" y="1485900"/>
              <a:chExt cx="2540163" cy="3502968"/>
            </a:xfrm>
          </p:grpSpPr>
          <p:pic>
            <p:nvPicPr>
              <p:cNvPr id="8" name="Picture 7">
                <a:hlinkClick r:id="rId2" action="ppaction://hlinksldjump"/>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00842" y="1485900"/>
                <a:ext cx="2518558" cy="350296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300843" y="1628776"/>
                <a:ext cx="2540162" cy="954107"/>
              </a:xfrm>
              <a:prstGeom prst="rect">
                <a:avLst/>
              </a:prstGeom>
              <a:noFill/>
            </p:spPr>
            <p:txBody>
              <a:bodyPr wrap="square" rtlCol="0">
                <a:spAutoFit/>
              </a:bodyPr>
              <a:lstStyle/>
              <a:p>
                <a:pPr algn="ctr"/>
                <a:r>
                  <a:rPr lang="en-US" sz="1600" dirty="0" smtClean="0">
                    <a:solidFill>
                      <a:srgbClr val="00B0F0"/>
                    </a:solidFill>
                    <a:latin typeface="Century Gothic" pitchFamily="34" charset="0"/>
                  </a:rPr>
                  <a:t>NATIONAL POLICY ON </a:t>
                </a:r>
                <a:r>
                  <a:rPr lang="en-US" sz="4000" dirty="0" smtClean="0">
                    <a:solidFill>
                      <a:srgbClr val="00B0F0"/>
                    </a:solidFill>
                    <a:latin typeface="Century Gothic" pitchFamily="34" charset="0"/>
                  </a:rPr>
                  <a:t>BIOFUELS</a:t>
                </a:r>
                <a:endParaRPr lang="en-US" sz="1600" dirty="0">
                  <a:solidFill>
                    <a:srgbClr val="00B0F0"/>
                  </a:solidFill>
                  <a:latin typeface="Century Gothic" pitchFamily="34" charset="0"/>
                </a:endParaRPr>
              </a:p>
            </p:txBody>
          </p:sp>
        </p:grpSp>
        <p:pic>
          <p:nvPicPr>
            <p:cNvPr id="1026" name="Picture 2"/>
            <p:cNvPicPr>
              <a:picLocks noChangeAspect="1" noChangeArrowheads="1"/>
            </p:cNvPicPr>
            <p:nvPr/>
          </p:nvPicPr>
          <p:blipFill>
            <a:blip r:embed="rId4" cstate="print"/>
            <a:srcRect/>
            <a:stretch>
              <a:fillRect/>
            </a:stretch>
          </p:blipFill>
          <p:spPr bwMode="auto">
            <a:xfrm>
              <a:off x="6072198" y="4071942"/>
              <a:ext cx="1991452" cy="1285871"/>
            </a:xfrm>
            <a:prstGeom prst="rect">
              <a:avLst/>
            </a:prstGeom>
            <a:noFill/>
            <a:ln w="9525">
              <a:noFill/>
              <a:miter lim="800000"/>
              <a:headEnd/>
              <a:tailEnd/>
            </a:ln>
            <a:effectLst/>
          </p:spPr>
        </p:pic>
      </p:grpSp>
      <p:sp>
        <p:nvSpPr>
          <p:cNvPr id="10" name="Slide Number Placeholder 9"/>
          <p:cNvSpPr>
            <a:spLocks noGrp="1"/>
          </p:cNvSpPr>
          <p:nvPr>
            <p:ph type="sldNum" sz="quarter" idx="12"/>
          </p:nvPr>
        </p:nvSpPr>
        <p:spPr/>
        <p:txBody>
          <a:bodyPr/>
          <a:lstStyle/>
          <a:p>
            <a:fld id="{5E953C10-5EE1-4986-B65E-19C61F7D31A2}" type="slidenum">
              <a:rPr lang="en-IN" smtClean="0"/>
              <a:pPr/>
              <a:t>9</a:t>
            </a:fld>
            <a:endParaRPr lang="en-IN"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1458</Words>
  <Application>Microsoft Office PowerPoint</Application>
  <PresentationFormat>On-screen Show (4:3)</PresentationFormat>
  <Paragraphs>211</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Anannya</dc:creator>
  <cp:lastModifiedBy>admin</cp:lastModifiedBy>
  <cp:revision>166</cp:revision>
  <cp:lastPrinted>2012-11-21T06:02:31Z</cp:lastPrinted>
  <dcterms:created xsi:type="dcterms:W3CDTF">2012-11-20T11:43:35Z</dcterms:created>
  <dcterms:modified xsi:type="dcterms:W3CDTF">2012-11-22T08:55:10Z</dcterms:modified>
</cp:coreProperties>
</file>